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</p:sldMasterIdLst>
  <p:notesMasterIdLst>
    <p:notesMasterId r:id="rId152"/>
  </p:notesMasterIdLst>
  <p:sldIdLst>
    <p:sldId id="270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420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24" r:id="rId57"/>
    <p:sldId id="325" r:id="rId58"/>
    <p:sldId id="326" r:id="rId59"/>
    <p:sldId id="327" r:id="rId60"/>
    <p:sldId id="328" r:id="rId61"/>
    <p:sldId id="329" r:id="rId62"/>
    <p:sldId id="330" r:id="rId63"/>
    <p:sldId id="331" r:id="rId64"/>
    <p:sldId id="332" r:id="rId65"/>
    <p:sldId id="333" r:id="rId66"/>
    <p:sldId id="334" r:id="rId67"/>
    <p:sldId id="335" r:id="rId68"/>
    <p:sldId id="336" r:id="rId69"/>
    <p:sldId id="337" r:id="rId70"/>
    <p:sldId id="338" r:id="rId71"/>
    <p:sldId id="339" r:id="rId72"/>
    <p:sldId id="340" r:id="rId73"/>
    <p:sldId id="341" r:id="rId74"/>
    <p:sldId id="342" r:id="rId75"/>
    <p:sldId id="343" r:id="rId76"/>
    <p:sldId id="344" r:id="rId77"/>
    <p:sldId id="345" r:id="rId78"/>
    <p:sldId id="346" r:id="rId79"/>
    <p:sldId id="347" r:id="rId80"/>
    <p:sldId id="348" r:id="rId81"/>
    <p:sldId id="349" r:id="rId82"/>
    <p:sldId id="350" r:id="rId83"/>
    <p:sldId id="351" r:id="rId84"/>
    <p:sldId id="352" r:id="rId85"/>
    <p:sldId id="353" r:id="rId86"/>
    <p:sldId id="354" r:id="rId87"/>
    <p:sldId id="355" r:id="rId88"/>
    <p:sldId id="356" r:id="rId89"/>
    <p:sldId id="357" r:id="rId90"/>
    <p:sldId id="358" r:id="rId91"/>
    <p:sldId id="359" r:id="rId92"/>
    <p:sldId id="360" r:id="rId93"/>
    <p:sldId id="361" r:id="rId94"/>
    <p:sldId id="362" r:id="rId95"/>
    <p:sldId id="363" r:id="rId96"/>
    <p:sldId id="364" r:id="rId97"/>
    <p:sldId id="365" r:id="rId98"/>
    <p:sldId id="367" r:id="rId99"/>
    <p:sldId id="368" r:id="rId100"/>
    <p:sldId id="369" r:id="rId101"/>
    <p:sldId id="370" r:id="rId102"/>
    <p:sldId id="371" r:id="rId103"/>
    <p:sldId id="372" r:id="rId104"/>
    <p:sldId id="373" r:id="rId105"/>
    <p:sldId id="374" r:id="rId106"/>
    <p:sldId id="375" r:id="rId107"/>
    <p:sldId id="376" r:id="rId108"/>
    <p:sldId id="377" r:id="rId109"/>
    <p:sldId id="378" r:id="rId110"/>
    <p:sldId id="379" r:id="rId111"/>
    <p:sldId id="380" r:id="rId112"/>
    <p:sldId id="381" r:id="rId113"/>
    <p:sldId id="382" r:id="rId114"/>
    <p:sldId id="383" r:id="rId115"/>
    <p:sldId id="384" r:id="rId116"/>
    <p:sldId id="385" r:id="rId117"/>
    <p:sldId id="386" r:id="rId118"/>
    <p:sldId id="387" r:id="rId119"/>
    <p:sldId id="388" r:id="rId120"/>
    <p:sldId id="389" r:id="rId121"/>
    <p:sldId id="390" r:id="rId122"/>
    <p:sldId id="391" r:id="rId123"/>
    <p:sldId id="392" r:id="rId124"/>
    <p:sldId id="393" r:id="rId125"/>
    <p:sldId id="395" r:id="rId126"/>
    <p:sldId id="396" r:id="rId127"/>
    <p:sldId id="397" r:id="rId128"/>
    <p:sldId id="398" r:id="rId129"/>
    <p:sldId id="399" r:id="rId130"/>
    <p:sldId id="400" r:id="rId131"/>
    <p:sldId id="401" r:id="rId132"/>
    <p:sldId id="402" r:id="rId133"/>
    <p:sldId id="403" r:id="rId134"/>
    <p:sldId id="404" r:id="rId135"/>
    <p:sldId id="405" r:id="rId136"/>
    <p:sldId id="406" r:id="rId137"/>
    <p:sldId id="407" r:id="rId138"/>
    <p:sldId id="408" r:id="rId139"/>
    <p:sldId id="409" r:id="rId140"/>
    <p:sldId id="410" r:id="rId141"/>
    <p:sldId id="411" r:id="rId142"/>
    <p:sldId id="412" r:id="rId143"/>
    <p:sldId id="413" r:id="rId144"/>
    <p:sldId id="414" r:id="rId145"/>
    <p:sldId id="415" r:id="rId146"/>
    <p:sldId id="416" r:id="rId147"/>
    <p:sldId id="417" r:id="rId148"/>
    <p:sldId id="418" r:id="rId149"/>
    <p:sldId id="419" r:id="rId150"/>
    <p:sldId id="267" r:id="rId151"/>
  </p:sldIdLst>
  <p:sldSz cx="9144000" cy="6858000" type="screen4x3"/>
  <p:notesSz cx="6858000" cy="9144000"/>
  <p:custDataLst>
    <p:tags r:id="rId15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4CA1"/>
    <a:srgbClr val="013334"/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82" autoAdjust="0"/>
    <p:restoredTop sz="85298" autoAdjust="0"/>
  </p:normalViewPr>
  <p:slideViewPr>
    <p:cSldViewPr>
      <p:cViewPr varScale="1">
        <p:scale>
          <a:sx n="97" d="100"/>
          <a:sy n="97" d="100"/>
        </p:scale>
        <p:origin x="2292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ags" Target="tags/tag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77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2CFA4-56B8-47B5-92D4-E162A6786AE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367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693738"/>
            <a:ext cx="4614863" cy="3462337"/>
          </a:xfrm>
          <a:ln/>
        </p:spPr>
      </p:sp>
      <p:sp>
        <p:nvSpPr>
          <p:cNvPr id="408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514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693738"/>
            <a:ext cx="4614863" cy="3462337"/>
          </a:xfrm>
          <a:ln/>
        </p:spPr>
      </p:sp>
      <p:sp>
        <p:nvSpPr>
          <p:cNvPr id="408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309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693738"/>
            <a:ext cx="4614863" cy="34623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914750-A2BF-4E2C-B17E-90A1B7FB71C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536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693738"/>
            <a:ext cx="4614863" cy="34623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914750-A2BF-4E2C-B17E-90A1B7FB71C7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97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693738"/>
            <a:ext cx="4614863" cy="3462337"/>
          </a:xfrm>
          <a:ln/>
        </p:spPr>
      </p:sp>
      <p:sp>
        <p:nvSpPr>
          <p:cNvPr id="408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9199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8088" y="704850"/>
            <a:ext cx="4638675" cy="3478213"/>
          </a:xfrm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7775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693738"/>
            <a:ext cx="4614863" cy="34623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914750-A2BF-4E2C-B17E-90A1B7FB71C7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507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693738"/>
            <a:ext cx="4614863" cy="3462337"/>
          </a:xfrm>
          <a:ln/>
        </p:spPr>
      </p:sp>
      <p:sp>
        <p:nvSpPr>
          <p:cNvPr id="410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6820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58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693738"/>
            <a:ext cx="4614863" cy="3462337"/>
          </a:xfrm>
          <a:ln/>
        </p:spPr>
      </p:sp>
      <p:sp>
        <p:nvSpPr>
          <p:cNvPr id="402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2013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693738"/>
            <a:ext cx="4614863" cy="34623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914750-A2BF-4E2C-B17E-90A1B7FB71C7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590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2CFA4-56B8-47B5-92D4-E162A6786AE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85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693738"/>
            <a:ext cx="4614863" cy="34623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914750-A2BF-4E2C-B17E-90A1B7FB71C7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0945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693738"/>
            <a:ext cx="4614863" cy="34623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914750-A2BF-4E2C-B17E-90A1B7FB71C7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758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5357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693738"/>
            <a:ext cx="4614863" cy="34623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914750-A2BF-4E2C-B17E-90A1B7FB71C7}" type="slidenum">
              <a:rPr lang="en-US" smtClean="0"/>
              <a:pPr>
                <a:defRPr/>
              </a:pPr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0147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693738"/>
            <a:ext cx="4614863" cy="34623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914750-A2BF-4E2C-B17E-90A1B7FB71C7}" type="slidenum">
              <a:rPr lang="en-US" smtClean="0"/>
              <a:pPr>
                <a:defRPr/>
              </a:pPr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379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693738"/>
            <a:ext cx="4614863" cy="3462337"/>
          </a:xfrm>
          <a:ln/>
        </p:spPr>
      </p:sp>
      <p:sp>
        <p:nvSpPr>
          <p:cNvPr id="412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170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5225" y="692150"/>
            <a:ext cx="46196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14C971-B9EC-446C-BCA0-65E203749BE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6158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2CFA4-56B8-47B5-92D4-E162A6786AE8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3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8563" y="696913"/>
            <a:ext cx="4656137" cy="3492500"/>
          </a:xfrm>
          <a:ln/>
        </p:spPr>
      </p:sp>
      <p:sp>
        <p:nvSpPr>
          <p:cNvPr id="286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5327" y="4422465"/>
            <a:ext cx="5642610" cy="4188778"/>
          </a:xfrm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3175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8468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5225" y="692150"/>
            <a:ext cx="46196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14C971-B9EC-446C-BCA0-65E203749BE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7581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5225" y="692150"/>
            <a:ext cx="4619625" cy="3463925"/>
          </a:xfrm>
          <a:ln/>
        </p:spPr>
      </p:sp>
      <p:sp>
        <p:nvSpPr>
          <p:cNvPr id="432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3421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5225" y="692150"/>
            <a:ext cx="4619625" cy="3463925"/>
          </a:xfrm>
          <a:ln/>
        </p:spPr>
      </p:sp>
      <p:sp>
        <p:nvSpPr>
          <p:cNvPr id="434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4129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5225" y="692150"/>
            <a:ext cx="4619625" cy="3463925"/>
          </a:xfrm>
          <a:ln/>
        </p:spPr>
      </p:sp>
      <p:sp>
        <p:nvSpPr>
          <p:cNvPr id="434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9096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16450" cy="3463925"/>
          </a:xfrm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6095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16450" cy="3463925"/>
          </a:xfrm>
          <a:ln/>
        </p:spPr>
      </p:sp>
      <p:sp>
        <p:nvSpPr>
          <p:cNvPr id="436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3584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16450" cy="3463925"/>
          </a:xfrm>
          <a:ln/>
        </p:spPr>
      </p:sp>
      <p:sp>
        <p:nvSpPr>
          <p:cNvPr id="436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262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16450" cy="3463925"/>
          </a:xfrm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138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2CFA4-56B8-47B5-92D4-E162A6786AE8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26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693738"/>
            <a:ext cx="4614863" cy="3462337"/>
          </a:xfrm>
          <a:ln/>
        </p:spPr>
      </p:sp>
      <p:sp>
        <p:nvSpPr>
          <p:cNvPr id="404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51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693738"/>
            <a:ext cx="4614863" cy="3462337"/>
          </a:xfrm>
          <a:ln/>
        </p:spPr>
      </p:sp>
      <p:sp>
        <p:nvSpPr>
          <p:cNvPr id="404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049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693738"/>
            <a:ext cx="4614863" cy="34623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914750-A2BF-4E2C-B17E-90A1B7FB71C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136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8400" y="693738"/>
            <a:ext cx="4614863" cy="34623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914750-A2BF-4E2C-B17E-90A1B7FB71C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747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693738"/>
            <a:ext cx="4614863" cy="3462337"/>
          </a:xfrm>
          <a:ln/>
        </p:spPr>
      </p:sp>
      <p:sp>
        <p:nvSpPr>
          <p:cNvPr id="405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720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693738"/>
            <a:ext cx="4614863" cy="3462337"/>
          </a:xfrm>
          <a:ln/>
        </p:spPr>
      </p:sp>
      <p:sp>
        <p:nvSpPr>
          <p:cNvPr id="408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15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828800"/>
            <a:ext cx="7772400" cy="900546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2" descr="C:\Users\njones\Dropbox (2U)\Work\Designing Slides\SMU\Design Brief\logo\logo_datasci_SMU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6400800"/>
            <a:ext cx="1761005" cy="15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138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njones\Dropbox (2U)\Work\Designing Slides\SMU\Design Brief\logo\logo_datasci_SMU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78677"/>
            <a:ext cx="6503987" cy="57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73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239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722313" y="44069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441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440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7638"/>
            <a:ext cx="4040188" cy="90646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90800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17638"/>
            <a:ext cx="4041775" cy="90646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6981" y="2590800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070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1834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Horizontal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566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njones\Dropbox (2U)\Work\Designing Slides\SMU\Design Brief\logo\logo_datasci_SMU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6400800"/>
            <a:ext cx="1761005" cy="15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417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njones\Dropbox (2U)\Work\Designing Slides\SMU\Design Brief\logo\logo_datasci_SMU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6400800"/>
            <a:ext cx="1761005" cy="15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8094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35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29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7" r:id="rId9"/>
    <p:sldLayoutId id="2147483706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600"/>
        </a:spcBef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600"/>
        </a:spcBef>
        <a:buFont typeface="Arial" charset="0"/>
        <a:buChar char="•"/>
        <a:defRPr sz="28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6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6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6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9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9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4.gif"/><Relationship Id="rId5" Type="http://schemas.openxmlformats.org/officeDocument/2006/relationships/image" Target="../media/image63.gif"/><Relationship Id="rId4" Type="http://schemas.openxmlformats.org/officeDocument/2006/relationships/image" Target="../media/image62.gi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1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72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104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20.png"/><Relationship Id="rId5" Type="http://schemas.openxmlformats.org/officeDocument/2006/relationships/image" Target="../media/image890.png"/><Relationship Id="rId4" Type="http://schemas.openxmlformats.org/officeDocument/2006/relationships/image" Target="../media/image81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2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83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82.wmf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tif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9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9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88.wm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87.wmf"/><Relationship Id="rId4" Type="http://schemas.openxmlformats.org/officeDocument/2006/relationships/oleObject" Target="../embeddings/oleObject21.bin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9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88.wm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87.wmf"/><Relationship Id="rId4" Type="http://schemas.openxmlformats.org/officeDocument/2006/relationships/oleObject" Target="../embeddings/oleObject23.bin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3.jpg"/><Relationship Id="rId5" Type="http://schemas.openxmlformats.org/officeDocument/2006/relationships/image" Target="../media/image12.wmf"/><Relationship Id="rId4" Type="http://schemas.openxmlformats.org/officeDocument/2006/relationships/oleObject" Target="../embeddings/oleObject6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image" Target="../media/image20.png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4.gif"/><Relationship Id="rId5" Type="http://schemas.openxmlformats.org/officeDocument/2006/relationships/image" Target="../media/image13.jpg"/><Relationship Id="rId4" Type="http://schemas.openxmlformats.org/officeDocument/2006/relationships/image" Target="../media/image1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24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2.bin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9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2.wmf"/><Relationship Id="rId9" Type="http://schemas.openxmlformats.org/officeDocument/2006/relationships/image" Target="../media/image34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gi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36.wm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45.png"/><Relationship Id="rId4" Type="http://schemas.openxmlformats.org/officeDocument/2006/relationships/image" Target="../media/image3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00.png"/><Relationship Id="rId4" Type="http://schemas.openxmlformats.org/officeDocument/2006/relationships/image" Target="../media/image4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4.png"/><Relationship Id="rId4" Type="http://schemas.openxmlformats.org/officeDocument/2006/relationships/image" Target="../media/image54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7.png"/><Relationship Id="rId5" Type="http://schemas.openxmlformats.org/officeDocument/2006/relationships/image" Target="../media/image45.wmf"/><Relationship Id="rId4" Type="http://schemas.openxmlformats.org/officeDocument/2006/relationships/oleObject" Target="../embeddings/oleObject17.bin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8.png"/><Relationship Id="rId5" Type="http://schemas.openxmlformats.org/officeDocument/2006/relationships/image" Target="../media/image52.wmf"/><Relationship Id="rId4" Type="http://schemas.openxmlformats.org/officeDocument/2006/relationships/oleObject" Target="../embeddings/oleObject18.bin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88878-112F-FF48-A634-911DA3FEA0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ARIMA | Model ID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5962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57200" y="1676400"/>
            <a:ext cx="8153400" cy="8361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data(dowjones2014)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aic.wge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(dowjones2014,p=0:5,q=0:2)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57200" y="3088658"/>
                <a:ext cx="8229600" cy="26670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latin typeface="Arial" pitchFamily="34" charset="0"/>
                    <a:cs typeface="Arial" pitchFamily="34" charset="0"/>
                  </a:rPr>
                  <a:t>Question: </a:t>
                </a: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Should we use this (stationary) model or a model that includes a (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000" i="1" dirty="0">
                    <a:latin typeface="Symbol" panose="05050102010706020507" pitchFamily="18" charset="2"/>
                    <a:cs typeface="Times New Roman" panose="02020603050405020304" pitchFamily="18" charset="0"/>
                  </a:rPr>
                  <a:t>-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) factor?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  <m:t>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 is very close to 1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Sample autocorrelations damp, but they do so slowly (the autocorrelation at lag 10 is nearly .7)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Do you expect the DOW Jones average to eventually pull back to a mean value like 16,778?</a:t>
                </a:r>
              </a:p>
              <a:p>
                <a:pPr marL="742950" lvl="1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itchFamily="34" charset="0"/>
                    <a:cs typeface="Arial" pitchFamily="34" charset="0"/>
                  </a:rPr>
                  <a:t>Historically the answer to this last question is </a:t>
                </a:r>
                <a:r>
                  <a:rPr lang="en-US" b="1" i="1" dirty="0">
                    <a:latin typeface="Arial" pitchFamily="34" charset="0"/>
                    <a:cs typeface="Arial" pitchFamily="34" charset="0"/>
                  </a:rPr>
                  <a:t>No.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088658"/>
                <a:ext cx="8229600" cy="2667000"/>
              </a:xfrm>
              <a:prstGeom prst="rect">
                <a:avLst/>
              </a:prstGeom>
              <a:blipFill>
                <a:blip r:embed="rId2"/>
                <a:stretch>
                  <a:fillRect l="-741" t="-1144" b="-89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57200" y="2693144"/>
                <a:ext cx="5334000" cy="47705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lnSpc>
                    <a:spcPts val="3000"/>
                  </a:lnSpc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(1−.98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16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)(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−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16778</a:t>
                </a: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0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693144"/>
                <a:ext cx="5334000" cy="477054"/>
              </a:xfrm>
              <a:prstGeom prst="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57200" y="2363100"/>
            <a:ext cx="38862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select the AR(1) model: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886450"/>
            <a:ext cx="5105400" cy="4132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dirty="0">
                <a:latin typeface="Arial" pitchFamily="34" charset="0"/>
                <a:cs typeface="Arial" pitchFamily="34" charset="0"/>
              </a:rPr>
              <a:t>A nonstationary model is suggested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295400"/>
            <a:ext cx="82296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The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tswge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commands: </a:t>
            </a:r>
          </a:p>
        </p:txBody>
      </p:sp>
      <p:sp>
        <p:nvSpPr>
          <p:cNvPr id="1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Dow Jones Data</a:t>
            </a:r>
          </a:p>
        </p:txBody>
      </p:sp>
    </p:spTree>
    <p:extLst>
      <p:ext uri="{BB962C8B-B14F-4D97-AF65-F5344CB8AC3E}">
        <p14:creationId xmlns:p14="http://schemas.microsoft.com/office/powerpoint/2010/main" val="26118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uiExpand="1" build="p" bldLvl="3"/>
      <p:bldP spid="5" grpId="0"/>
      <p:bldP spid="7" grpId="0"/>
      <p:bldP spid="8" grpId="0" animBg="1"/>
      <p:bldP spid="11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602000"/>
            <a:ext cx="8229600" cy="3926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200" dirty="0">
                <a:latin typeface="Arial" pitchFamily="34" charset="0"/>
                <a:cs typeface="Arial" pitchFamily="34" charset="0"/>
              </a:rPr>
              <a:t>Use </a:t>
            </a:r>
            <a:r>
              <a:rPr lang="en-US" sz="22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tswge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to model the transformed data, </a:t>
            </a:r>
            <a:r>
              <a:rPr lang="en-US" sz="22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d1.12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981200"/>
            <a:ext cx="7924800" cy="3981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2300"/>
              </a:lnSpc>
            </a:pPr>
            <a:r>
              <a:rPr lang="en-US" sz="22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aic5.wge(d1.12,p=0:13,q=0:3)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425515"/>
            <a:ext cx="8229600" cy="14425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200" dirty="0">
                <a:latin typeface="Arial" pitchFamily="34" charset="0"/>
                <a:cs typeface="Arial" pitchFamily="34" charset="0"/>
              </a:rPr>
              <a:t>AIC picks an </a:t>
            </a:r>
            <a:r>
              <a:rPr lang="en-US" sz="2200" b="1" i="1" dirty="0">
                <a:latin typeface="Arial" pitchFamily="34" charset="0"/>
                <a:cs typeface="Arial" pitchFamily="34" charset="0"/>
              </a:rPr>
              <a:t>ARMA(12,1).</a:t>
            </a:r>
            <a:endParaRPr lang="en-US" sz="22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Arial" pitchFamily="34" charset="0"/>
                <a:cs typeface="Arial" pitchFamily="34" charset="0"/>
              </a:rPr>
              <a:t>In order to see if a lower order model could satisfactorily model the data, we use BIC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886200"/>
            <a:ext cx="7924800" cy="3981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2300"/>
              </a:lnSpc>
            </a:pPr>
            <a:r>
              <a:rPr lang="en-US" sz="22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aic5.wge(d1.12,p=0:13,q=0:3,type='</a:t>
            </a:r>
            <a:r>
              <a:rPr lang="en-US" sz="22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bic</a:t>
            </a:r>
            <a:r>
              <a:rPr lang="en-US" sz="22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267201"/>
            <a:ext cx="8229600" cy="18941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200" dirty="0">
                <a:latin typeface="Arial" pitchFamily="34" charset="0"/>
                <a:cs typeface="Arial" pitchFamily="34" charset="0"/>
              </a:rPr>
              <a:t>BIC picks an </a:t>
            </a:r>
            <a:r>
              <a:rPr lang="en-US" sz="2200" b="1" i="1" dirty="0">
                <a:latin typeface="Arial" pitchFamily="34" charset="0"/>
                <a:cs typeface="Arial" pitchFamily="34" charset="0"/>
              </a:rPr>
              <a:t>MA(1) 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as the first choice and an </a:t>
            </a:r>
            <a:r>
              <a:rPr lang="en-US" sz="2200" b="1" i="1" dirty="0">
                <a:latin typeface="Arial" pitchFamily="34" charset="0"/>
                <a:cs typeface="Arial" pitchFamily="34" charset="0"/>
              </a:rPr>
              <a:t>AR(1) 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as second choice.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Arial" pitchFamily="34" charset="0"/>
                <a:cs typeface="Arial" pitchFamily="34" charset="0"/>
              </a:rPr>
              <a:t>Examining the data and sample autocorrelations, neither model seems appropriate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Arial" pitchFamily="34" charset="0"/>
                <a:cs typeface="Arial" pitchFamily="34" charset="0"/>
              </a:rPr>
              <a:t>We decide to use the ARMA(12,1) model chosen by AIC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Finding a Final Model </a:t>
            </a:r>
            <a:br>
              <a:rPr lang="en-IN" sz="3200" dirty="0"/>
            </a:br>
            <a:r>
              <a:rPr lang="en-IN" sz="3200" dirty="0"/>
              <a:t>for the (log) Airline Data</a:t>
            </a:r>
          </a:p>
        </p:txBody>
      </p:sp>
    </p:spTree>
    <p:extLst>
      <p:ext uri="{BB962C8B-B14F-4D97-AF65-F5344CB8AC3E}">
        <p14:creationId xmlns:p14="http://schemas.microsoft.com/office/powerpoint/2010/main" val="303215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602000"/>
            <a:ext cx="8229600" cy="8363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We estimate the parameters of the ARMA(12,1) model using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est.arma.wge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2548542"/>
            <a:ext cx="8351520" cy="20996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est.arma.wge</a:t>
            </a:r>
            <a:r>
              <a:rPr lang="en-US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(d1.12,p=12,q=1)</a:t>
            </a:r>
          </a:p>
          <a:p>
            <a:r>
              <a:rPr lang="en-US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fr-FR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$phi  [1]  0.00846435  0.07967002 -0.10710183 -0.02069279 0.08039524  0.04050674 -0.05516681  0.03629598  0.13277817</a:t>
            </a:r>
          </a:p>
          <a:p>
            <a:r>
              <a:rPr lang="fr-FR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[10] -0.05297698 -0.12340975 -0.40343184</a:t>
            </a:r>
          </a:p>
          <a:p>
            <a:r>
              <a:rPr lang="fr-FR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$</a:t>
            </a:r>
            <a:r>
              <a:rPr lang="fr-FR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fr-FR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[1] 0.4536856</a:t>
            </a:r>
          </a:p>
          <a:p>
            <a:r>
              <a:rPr lang="fr-FR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$avar  [1] 0.001310444</a:t>
            </a:r>
          </a:p>
          <a:p>
            <a:r>
              <a:rPr lang="fr-FR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fr-FR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lair</a:t>
            </a:r>
            <a:r>
              <a:rPr lang="fr-FR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# [1] 5.542176</a:t>
            </a:r>
            <a:endParaRPr lang="en-US" b="1" dirty="0">
              <a:solidFill>
                <a:srgbClr val="0082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57200" y="4800600"/>
                <a:ext cx="8229600" cy="4616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1−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</m:d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12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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𝐵</m:t>
                        </m:r>
                      </m:e>
                    </m:d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−5.54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  <a:sym typeface="Symbol" panose="05050102010706020507" pitchFamily="18" charset="2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1−.45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𝐵</m:t>
                        </m:r>
                      </m:e>
                    </m:d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  <m:t>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𝑎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  <a:sym typeface="Symbol" panose="05050102010706020507" pitchFamily="18" charset="2"/>
                      </a:rPr>
                      <m:t>=.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  <a:sym typeface="Symbol" panose="05050102010706020507" pitchFamily="18" charset="2"/>
                      </a:rPr>
                      <m:t>0013</m:t>
                    </m:r>
                  </m:oMath>
                </a14:m>
                <a:endParaRPr lang="en-US" sz="20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800600"/>
                <a:ext cx="8229600" cy="461665"/>
              </a:xfrm>
              <a:prstGeom prst="rect">
                <a:avLst/>
              </a:prstGeom>
              <a:blipFill>
                <a:blip r:embed="rId2"/>
                <a:stretch>
                  <a:fillRect t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7200" y="5257800"/>
                <a:ext cx="8229600" cy="80425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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1−.008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−.080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+.107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3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+.021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4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−.080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5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−.041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6</m:t>
                        </m:r>
                      </m:sup>
                    </m:sSup>
                  </m:oMath>
                </a14:m>
                <a:br>
                  <a:rPr lang="en-US" sz="2000" b="0" i="1" dirty="0">
                    <a:latin typeface="Cambria Math" panose="02040503050406030204" pitchFamily="18" charset="0"/>
                    <a:cs typeface="Arial" pitchFamily="34" charset="0"/>
                  </a:rPr>
                </a:br>
                <a:r>
                  <a:rPr lang="en-US" sz="2000" b="0" i="1" dirty="0">
                    <a:latin typeface="Cambria Math" panose="02040503050406030204" pitchFamily="18" charset="0"/>
                    <a:cs typeface="Arial" pitchFamily="34" charset="0"/>
                  </a:rPr>
                  <a:t>        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+.055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7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−.036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8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−.133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9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+.053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10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+.0123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11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+.403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12</m:t>
                        </m:r>
                      </m:sup>
                    </m:sSup>
                  </m:oMath>
                </a14:m>
                <a:endParaRPr lang="en-US" sz="20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257800"/>
                <a:ext cx="8229600" cy="804259"/>
              </a:xfrm>
              <a:prstGeom prst="rect">
                <a:avLst/>
              </a:prstGeom>
              <a:blipFill>
                <a:blip r:embed="rId3"/>
                <a:stretch>
                  <a:fillRect t="-3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IN" dirty="0"/>
              <a:t>Final Model for (log) Airline Data</a:t>
            </a:r>
          </a:p>
        </p:txBody>
      </p:sp>
    </p:spTree>
    <p:extLst>
      <p:ext uri="{BB962C8B-B14F-4D97-AF65-F5344CB8AC3E}">
        <p14:creationId xmlns:p14="http://schemas.microsoft.com/office/powerpoint/2010/main" val="321835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7200" y="1600200"/>
                <a:ext cx="8229600" cy="437968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Recall from an earlier unit that forecasts using the airline model are quite good</a:t>
                </a:r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We previously used the AR(13) (Woodward / Gray Model) instead of the ARMA(12,1) (Box Model) but forecasts are very similar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Recall also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</m:d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12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contains two factors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(1−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 which accounts for the fact that the trend in the airline data is predicted to continue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It is clear that seasonal models are useful for data that occur monthly or quarterly or some other sampling interval where similar patterns are likely to be repeated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0200"/>
                <a:ext cx="8229600" cy="4379686"/>
              </a:xfrm>
              <a:prstGeom prst="rect">
                <a:avLst/>
              </a:prstGeom>
              <a:blipFill>
                <a:blip r:embed="rId2"/>
                <a:stretch>
                  <a:fillRect l="-963" t="-975" r="-10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Comments</a:t>
            </a:r>
          </a:p>
        </p:txBody>
      </p:sp>
    </p:spTree>
    <p:extLst>
      <p:ext uri="{BB962C8B-B14F-4D97-AF65-F5344CB8AC3E}">
        <p14:creationId xmlns:p14="http://schemas.microsoft.com/office/powerpoint/2010/main" val="111217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53153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A7246-000D-5B41-A820-49634D748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828800"/>
            <a:ext cx="8686800" cy="900546"/>
          </a:xfrm>
        </p:spPr>
        <p:txBody>
          <a:bodyPr/>
          <a:lstStyle/>
          <a:p>
            <a:r>
              <a:rPr lang="en-US" dirty="0"/>
              <a:t>Seasonal Models | Example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Pennsylvania</a:t>
            </a:r>
            <a:r>
              <a:rPr lang="en-US" dirty="0"/>
              <a:t> Temperature Data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390822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66093" y="5592419"/>
            <a:ext cx="6611815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800" b="1" i="1" dirty="0">
                <a:latin typeface="Arial" pitchFamily="34" charset="0"/>
                <a:cs typeface="Arial" pitchFamily="34" charset="0"/>
              </a:rPr>
              <a:t>Again! Use overfit procedure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" t="4213" r="1548" b="5033"/>
          <a:stretch/>
        </p:blipFill>
        <p:spPr>
          <a:xfrm>
            <a:off x="1324726" y="3280144"/>
            <a:ext cx="6494549" cy="21808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1602000"/>
            <a:ext cx="8229600" cy="163378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We conclude this section by analyzing another monthly time series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Monthly average temperatures for Pennsylvania over a 15 year period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Pennsylvania Monthly </a:t>
            </a:r>
            <a:br>
              <a:rPr lang="en-IN" sz="3200" dirty="0"/>
            </a:br>
            <a:r>
              <a:rPr lang="en-IN" sz="3200" dirty="0"/>
              <a:t>Temperature Data</a:t>
            </a:r>
          </a:p>
        </p:txBody>
      </p:sp>
    </p:spTree>
    <p:extLst>
      <p:ext uri="{BB962C8B-B14F-4D97-AF65-F5344CB8AC3E}">
        <p14:creationId xmlns:p14="http://schemas.microsoft.com/office/powerpoint/2010/main" val="133148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uiExpand="1" build="p" bldLvl="2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27" t="1733" r="2427" b="53233"/>
          <a:stretch/>
        </p:blipFill>
        <p:spPr>
          <a:xfrm>
            <a:off x="1743828" y="1602000"/>
            <a:ext cx="5656345" cy="26720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4756533"/>
            <a:ext cx="8229600" cy="15680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There certainly seems to be a “seasonal” pattern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Autocorrelations damp slowly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Arial" pitchFamily="34" charset="0"/>
                <a:cs typeface="Arial" pitchFamily="34" charset="0"/>
              </a:rPr>
              <a:t>Again! Use </a:t>
            </a:r>
            <a:r>
              <a:rPr lang="en-US" sz="2800" b="1" i="1" dirty="0" err="1">
                <a:latin typeface="Arial" pitchFamily="34" charset="0"/>
                <a:cs typeface="Arial" pitchFamily="34" charset="0"/>
              </a:rPr>
              <a:t>overfit</a:t>
            </a:r>
            <a:r>
              <a:rPr lang="en-US" sz="2800" b="1" i="1" dirty="0">
                <a:latin typeface="Arial" pitchFamily="34" charset="0"/>
                <a:cs typeface="Arial" pitchFamily="34" charset="0"/>
              </a:rPr>
              <a:t> procedure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267200"/>
            <a:ext cx="8229600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800" b="1" dirty="0">
                <a:latin typeface="Arial" pitchFamily="34" charset="0"/>
                <a:cs typeface="Arial" pitchFamily="34" charset="0"/>
              </a:rPr>
              <a:t>Note: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Pennsylvania Monthly </a:t>
            </a:r>
            <a:br>
              <a:rPr lang="en-IN" sz="3200" dirty="0"/>
            </a:br>
            <a:r>
              <a:rPr lang="en-IN" sz="3200" dirty="0"/>
              <a:t>Temperature Data</a:t>
            </a:r>
          </a:p>
        </p:txBody>
      </p:sp>
    </p:spTree>
    <p:extLst>
      <p:ext uri="{BB962C8B-B14F-4D97-AF65-F5344CB8AC3E}">
        <p14:creationId xmlns:p14="http://schemas.microsoft.com/office/powerpoint/2010/main" val="204290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  <p:bldP spid="5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097280"/>
            <a:ext cx="8229600" cy="5956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1900"/>
              </a:lnSpc>
            </a:pPr>
            <a:r>
              <a:rPr lang="en-US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data(</a:t>
            </a:r>
            <a:r>
              <a:rPr lang="en-US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patemp</a:t>
            </a:r>
            <a:r>
              <a:rPr lang="en-US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# the data set is available in </a:t>
            </a:r>
            <a:r>
              <a:rPr lang="en-US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tswge</a:t>
            </a:r>
            <a:endParaRPr lang="en-US" b="1" dirty="0">
              <a:solidFill>
                <a:srgbClr val="0082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900"/>
              </a:lnSpc>
            </a:pPr>
            <a:r>
              <a:rPr lang="en-US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est.ar.wge</a:t>
            </a:r>
            <a:r>
              <a:rPr lang="en-US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patemp,p</a:t>
            </a:r>
            <a:r>
              <a:rPr lang="en-US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=14,type='burg')</a:t>
            </a:r>
          </a:p>
        </p:txBody>
      </p:sp>
      <p:sp>
        <p:nvSpPr>
          <p:cNvPr id="4" name="Rectangle 3"/>
          <p:cNvSpPr/>
          <p:nvPr/>
        </p:nvSpPr>
        <p:spPr>
          <a:xfrm>
            <a:off x="2095500" y="4191000"/>
            <a:ext cx="5015759" cy="21833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Factor                                      Abs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recip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       System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freq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1-1.7268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+0.9973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0.9987      0.0838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1-0.8743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0.8743      0.0000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1-0.8987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+0.7623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0.8731      0.1640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1+0.2200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+0.7559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0.8694      0.2702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1+1.0663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+0.7499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0.8660      0.3556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1+1.6060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+0.7278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0.8531      0.4452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1+0.7830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0.7830      0.5000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1+0.0141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+0.4368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0.6609      0.2517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1-0.6487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0.6487      0.0000</a:t>
            </a:r>
          </a:p>
        </p:txBody>
      </p:sp>
      <p:sp>
        <p:nvSpPr>
          <p:cNvPr id="8" name="Rectangle 7"/>
          <p:cNvSpPr/>
          <p:nvPr/>
        </p:nvSpPr>
        <p:spPr>
          <a:xfrm>
            <a:off x="2095500" y="1676401"/>
            <a:ext cx="4953000" cy="21844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Factor                                    Abs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recip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         System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freq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1-1.7267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+0.9971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0.9985       0.0838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1-0.9007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0.9007       0.0000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1+0.1854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+0.8005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0.8947       0.2665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1-0.8397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+0.7441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0.8626       0.1691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1+0.9827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+0.6948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0.8335       0.3503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1+1.5999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+0.6922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0.8320       0.4557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1+0.4007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0.4007       0.5000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1-0.3283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0.3283       0.0000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1+0.1672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0.1672       0.5000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095499" y="1918836"/>
            <a:ext cx="4597401" cy="21476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" y="3867090"/>
            <a:ext cx="8229600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est.ar.wge</a:t>
            </a:r>
            <a:r>
              <a:rPr lang="en-US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patemp,p</a:t>
            </a:r>
            <a:r>
              <a:rPr lang="en-US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=15,type='burg')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095499" y="4435170"/>
            <a:ext cx="4597401" cy="21476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itle 5"/>
          <p:cNvSpPr txBox="1">
            <a:spLocks/>
          </p:cNvSpPr>
          <p:nvPr/>
        </p:nvSpPr>
        <p:spPr>
          <a:xfrm>
            <a:off x="457200" y="304800"/>
            <a:ext cx="8229600" cy="8255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dirty="0"/>
              <a:t>Factor Tables for </a:t>
            </a:r>
            <a:r>
              <a:rPr lang="en-IN" sz="2400" i="1" dirty="0"/>
              <a:t>p</a:t>
            </a:r>
            <a:r>
              <a:rPr lang="en-IN" sz="2400" dirty="0"/>
              <a:t>=14 and 15 </a:t>
            </a:r>
            <a:br>
              <a:rPr lang="en-IN" sz="2400" dirty="0"/>
            </a:br>
            <a:r>
              <a:rPr lang="en-IN" sz="2400" dirty="0" err="1"/>
              <a:t>Overfit</a:t>
            </a:r>
            <a:r>
              <a:rPr lang="en-IN" sz="2400" dirty="0"/>
              <a:t> to Pennsylvania Temperature Data (</a:t>
            </a:r>
            <a:r>
              <a:rPr lang="en-IN" sz="2400" dirty="0" err="1"/>
              <a:t>patemp</a:t>
            </a:r>
            <a:r>
              <a:rPr lang="en-IN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0034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  <p:bldP spid="5" grpId="0" animBg="1"/>
      <p:bldP spid="10" grpId="0"/>
      <p:bldP spid="9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7200" y="1602000"/>
                <a:ext cx="8229600" cy="42781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These factor tables are </a:t>
                </a:r>
                <a:r>
                  <a:rPr lang="en-US" sz="2400" b="1" i="1" dirty="0">
                    <a:latin typeface="Arial" pitchFamily="34" charset="0"/>
                    <a:cs typeface="Arial" pitchFamily="34" charset="0"/>
                  </a:rPr>
                  <a:t>not what we expected</a:t>
                </a:r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We expected to see the factors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(1−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 approximated by factors with roots very close to the unit circle</a:t>
                </a:r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This is what we saw in the previous two seasonal examples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The only factor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(1−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12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 that has the behavior we expected is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(1−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1.732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 sz="2400" dirty="0">
                  <a:latin typeface="Arial" pitchFamily="34" charset="0"/>
                  <a:cs typeface="Arial" pitchFamily="34" charset="0"/>
                </a:endParaRPr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Each factor table had a factor very close to this one with roots close to the unit circle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This suggests that the </a:t>
                </a:r>
                <a:r>
                  <a:rPr lang="en-US" sz="2400" dirty="0" err="1">
                    <a:latin typeface="Arial" pitchFamily="34" charset="0"/>
                    <a:cs typeface="Arial" pitchFamily="34" charset="0"/>
                  </a:rPr>
                  <a:t>stationarizing</a:t>
                </a:r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 transformation is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1−1.732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2000"/>
                <a:ext cx="8229600" cy="4278100"/>
              </a:xfrm>
              <a:prstGeom prst="rect">
                <a:avLst/>
              </a:prstGeom>
              <a:blipFill>
                <a:blip r:embed="rId2"/>
                <a:stretch>
                  <a:fillRect l="-963" t="-9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Factor Tables for </a:t>
            </a:r>
            <a:br>
              <a:rPr lang="en-IN" sz="3200" dirty="0"/>
            </a:br>
            <a:r>
              <a:rPr lang="en-IN" sz="3200" dirty="0"/>
              <a:t>Pennsylvania Temperature Data</a:t>
            </a:r>
          </a:p>
        </p:txBody>
      </p:sp>
    </p:spTree>
    <p:extLst>
      <p:ext uri="{BB962C8B-B14F-4D97-AF65-F5344CB8AC3E}">
        <p14:creationId xmlns:p14="http://schemas.microsoft.com/office/powerpoint/2010/main" val="57007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50370" t="1891" r="2122" b="55036"/>
          <a:stretch/>
        </p:blipFill>
        <p:spPr>
          <a:xfrm>
            <a:off x="4701777" y="2324234"/>
            <a:ext cx="2330450" cy="21087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050" t="1564" r="52123" b="54137"/>
          <a:stretch/>
        </p:blipFill>
        <p:spPr>
          <a:xfrm>
            <a:off x="1600200" y="2308618"/>
            <a:ext cx="2247900" cy="2168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5460" y="1993900"/>
            <a:ext cx="2149789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b="1" dirty="0">
                <a:latin typeface="Arial" pitchFamily="34" charset="0"/>
                <a:cs typeface="Arial" pitchFamily="34" charset="0"/>
              </a:rPr>
              <a:t>Transformed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4861" y="1993900"/>
            <a:ext cx="2910735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b="1" dirty="0">
                <a:latin typeface="Arial" pitchFamily="34" charset="0"/>
                <a:cs typeface="Arial" pitchFamily="34" charset="0"/>
              </a:rPr>
              <a:t>Sample autocorrelations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0490" y="1582678"/>
            <a:ext cx="8229600" cy="4308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y.tr=</a:t>
            </a:r>
            <a:r>
              <a:rPr lang="en-US" sz="2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artrans.wge</a:t>
            </a: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patemp,phi.tr</a:t>
            </a: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=c(1.732,-1))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200" y="4486176"/>
            <a:ext cx="8229600" cy="18384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The transformed data appear stationary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Using aic5.wge with </a:t>
            </a:r>
            <a:r>
              <a:rPr lang="en-US" sz="2000" i="1" dirty="0">
                <a:latin typeface="Arial" pitchFamily="34" charset="0"/>
                <a:cs typeface="Arial" pitchFamily="34" charset="0"/>
              </a:rPr>
              <a:t>p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=0:13, </a:t>
            </a:r>
            <a:r>
              <a:rPr lang="en-US" sz="2000" i="1" dirty="0">
                <a:latin typeface="Arial" pitchFamily="34" charset="0"/>
                <a:cs typeface="Arial" pitchFamily="34" charset="0"/>
              </a:rPr>
              <a:t>q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=0:3, an AR(9) is selected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Using aic5.wge with the same range for </a:t>
            </a:r>
            <a:r>
              <a:rPr lang="en-US" sz="2000" i="1" dirty="0">
                <a:latin typeface="Arial" pitchFamily="34" charset="0"/>
                <a:cs typeface="Arial" pitchFamily="34" charset="0"/>
              </a:rPr>
              <a:t>p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and </a:t>
            </a:r>
            <a:r>
              <a:rPr lang="en-US" sz="2000" i="1" dirty="0">
                <a:latin typeface="Arial" pitchFamily="34" charset="0"/>
                <a:cs typeface="Arial" pitchFamily="34" charset="0"/>
              </a:rPr>
              <a:t>q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and using BIC, an AR(3) is selected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Let’s go with the simpler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lvl="0">
                  <a:spcBef>
                    <a:spcPts val="0"/>
                  </a:spcBef>
                </a:pPr>
                <a:r>
                  <a:rPr lang="en-US" sz="3200" dirty="0">
                    <a:solidFill>
                      <a:schemeClr val="tx1"/>
                    </a:solidFill>
                    <a:ea typeface="+mn-ea"/>
                    <a:cs typeface="Arial" pitchFamily="34" charset="0"/>
                  </a:rPr>
                  <a:t>We Transform the Data by</a:t>
                </a:r>
                <a:br>
                  <a:rPr lang="en-US" sz="320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3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  <m:t>𝑌</m:t>
                          </m:r>
                        </m:e>
                        <m:sub>
                          <m:r>
                            <a:rPr lang="en-US" sz="3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32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3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  <m:t>1−1.732</m:t>
                          </m:r>
                          <m:r>
                            <a:rPr lang="en-US" sz="3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  <m:t>𝐵</m:t>
                          </m:r>
                          <m:r>
                            <a:rPr lang="en-US" sz="3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Arial" pitchFamily="34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sz="32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3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Arial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IN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t="-37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629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26552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602000"/>
            <a:ext cx="82296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Estimating the parameters of the AR(3) model we get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2031305"/>
            <a:ext cx="8229600" cy="13849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est.ar.wge</a:t>
            </a: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y.tr,p</a:t>
            </a: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=3)</a:t>
            </a:r>
          </a:p>
          <a:p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</a:t>
            </a:r>
            <a:r>
              <a:rPr lang="fr-FR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$phi  [1] -1.1425939 -0.8431575 -0.4144801</a:t>
            </a:r>
          </a:p>
          <a:p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$</a:t>
            </a:r>
            <a:r>
              <a:rPr lang="en-US" sz="2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avar</a:t>
            </a: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[1] 10.76795</a:t>
            </a:r>
          </a:p>
          <a:p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mean(</a:t>
            </a:r>
            <a:r>
              <a:rPr lang="en-US" sz="2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patemp</a:t>
            </a: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#  [1] 52.62667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4127500"/>
            <a:ext cx="8229600" cy="3842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Note: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4499050"/>
            <a:ext cx="8229600" cy="1739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The above model is an example of what Woodward, et al., 2017, refer to as an ARUMA model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It is a more general nonstationary model that can contain roots on the unit circle that are not necessarily +1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Seasonal models are ARUMA models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Final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67F5C04-D9F1-4943-A003-B56444DFC158}"/>
                  </a:ext>
                </a:extLst>
              </p:cNvPr>
              <p:cNvSpPr/>
              <p:nvPr/>
            </p:nvSpPr>
            <p:spPr>
              <a:xfrm>
                <a:off x="0" y="3395020"/>
                <a:ext cx="914400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1−1.732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1+1.14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+.84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+.41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  <a:cs typeface="Arial" pitchFamily="34" charset="0"/>
                      </a:rPr>
                      <m:t>−52.63)=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</m:oMath>
                </a14:m>
                <a:endParaRPr lang="en-US" sz="2400" dirty="0">
                  <a:latin typeface="Arial" pitchFamily="34" charset="0"/>
                  <a:cs typeface="Arial" pitchFamily="34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  <a:sym typeface="Symbol" panose="05050102010706020507" pitchFamily="18" charset="2"/>
                                </a:rPr>
                                <m:t>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  <a:sym typeface="Symbol" panose="05050102010706020507" pitchFamily="18" charset="2"/>
                        </a:rPr>
                        <m:t>=10.77</m:t>
                      </m:r>
                    </m:oMath>
                  </m:oMathPara>
                </a14:m>
                <a:endParaRPr 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67F5C04-D9F1-4943-A003-B56444DFC1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95020"/>
                <a:ext cx="9144000" cy="830997"/>
              </a:xfrm>
              <a:prstGeom prst="rect">
                <a:avLst/>
              </a:prstGeom>
              <a:blipFill>
                <a:blip r:embed="rId2"/>
                <a:stretch>
                  <a:fillRect t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597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  <p:bldP spid="9" grpId="0" build="p" bldLvl="2"/>
      <p:bldP spid="2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827" name="Text Box 3"/>
          <p:cNvSpPr txBox="1">
            <a:spLocks noChangeArrowheads="1"/>
          </p:cNvSpPr>
          <p:nvPr/>
        </p:nvSpPr>
        <p:spPr bwMode="auto">
          <a:xfrm>
            <a:off x="457200" y="1602000"/>
            <a:ext cx="8229600" cy="44940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The issue here is that the seasonal behavior is very nearly sinusoidal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It can be explained with a second order factor (with roots on the unit circle and a cycle length of 12)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The other seasonal data sets, for example the airline data, had a non-sinusoidal pattern within the 12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month year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1257300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For the airline data November and December are high and January is low, etc.</a:t>
            </a:r>
          </a:p>
          <a:p>
            <a:pPr marL="1257300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A pattern, but not sinusoidal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A signal-plus-noise with a sine or cosine signal might also be a good model for these data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Notes</a:t>
            </a:r>
          </a:p>
        </p:txBody>
      </p:sp>
    </p:spTree>
    <p:extLst>
      <p:ext uri="{BB962C8B-B14F-4D97-AF65-F5344CB8AC3E}">
        <p14:creationId xmlns:p14="http://schemas.microsoft.com/office/powerpoint/2010/main" val="15684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5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5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5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5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5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5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5827" grpId="0" uiExpand="1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1524000"/>
            <a:ext cx="8229600" cy="27305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3200" b="1" i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Do not</a:t>
            </a:r>
            <a:r>
              <a:rPr lang="en-US" sz="3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>
                <a:latin typeface="Arial" pitchFamily="34" charset="0"/>
                <a:cs typeface="Arial" pitchFamily="34" charset="0"/>
              </a:rPr>
              <a:t>include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1 – </a:t>
            </a:r>
            <a:r>
              <a:rPr lang="en-US" sz="3200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12</a:t>
            </a:r>
            <a:r>
              <a:rPr lang="en-US" sz="3200" i="1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3200" dirty="0">
                <a:latin typeface="Arial" pitchFamily="34" charset="0"/>
                <a:cs typeface="Arial" pitchFamily="34" charset="0"/>
              </a:rPr>
              <a:t>for example, in the model simply because there is a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12</a:t>
            </a:r>
            <a:r>
              <a:rPr lang="en-US" sz="3200" baseline="30000" dirty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z="3200" dirty="0">
                <a:latin typeface="Arial" pitchFamily="34" charset="0"/>
                <a:cs typeface="Arial" pitchFamily="34" charset="0"/>
              </a:rPr>
              <a:t> order </a:t>
            </a:r>
            <a:r>
              <a:rPr lang="en-US" sz="3200" dirty="0" err="1">
                <a:latin typeface="Arial" pitchFamily="34" charset="0"/>
                <a:cs typeface="Arial" pitchFamily="34" charset="0"/>
              </a:rPr>
              <a:t>nonstationarity</a:t>
            </a:r>
            <a:r>
              <a:rPr lang="en-US" sz="3200" dirty="0">
                <a:latin typeface="Arial" pitchFamily="34" charset="0"/>
                <a:cs typeface="Arial" pitchFamily="34" charset="0"/>
              </a:rPr>
              <a:t> or because the data show a period of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12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Arial" pitchFamily="34" charset="0"/>
                <a:cs typeface="Arial" pitchFamily="34" charset="0"/>
              </a:rPr>
              <a:t>Or just because you have monthly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52600" y="4495800"/>
            <a:ext cx="5638800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3200" b="1" dirty="0">
                <a:solidFill>
                  <a:srgbClr val="FF0000"/>
                </a:solidFill>
                <a:cs typeface="Arial" pitchFamily="34" charset="0"/>
              </a:rPr>
              <a:t>Check the factor tables!!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Point</a:t>
            </a:r>
          </a:p>
        </p:txBody>
      </p:sp>
    </p:spTree>
    <p:extLst>
      <p:ext uri="{BB962C8B-B14F-4D97-AF65-F5344CB8AC3E}">
        <p14:creationId xmlns:p14="http://schemas.microsoft.com/office/powerpoint/2010/main" val="299401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  <p:bldP spid="5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9114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33D03-CF9F-D941-93F7-AF86BE6208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Signal + Noise Models | Testing for Trend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OLS Method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52896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602000"/>
            <a:ext cx="8229600" cy="4113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3200" dirty="0">
                <a:latin typeface="Arial" pitchFamily="34" charset="0"/>
                <a:cs typeface="Arial" pitchFamily="34" charset="0"/>
              </a:rPr>
              <a:t>In our discussion of fitting nonstationary models to data we have considered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Arial" pitchFamily="34" charset="0"/>
                <a:cs typeface="Arial" pitchFamily="34" charset="0"/>
              </a:rPr>
              <a:t>ARIMA models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Arial" pitchFamily="34" charset="0"/>
                <a:cs typeface="Arial" pitchFamily="34" charset="0"/>
              </a:rPr>
              <a:t>Seasonal models</a:t>
            </a:r>
          </a:p>
          <a:p>
            <a:pPr>
              <a:spcBef>
                <a:spcPts val="600"/>
              </a:spcBef>
            </a:pPr>
            <a:r>
              <a:rPr lang="en-US" sz="3200" dirty="0">
                <a:latin typeface="Arial" pitchFamily="34" charset="0"/>
                <a:cs typeface="Arial" pitchFamily="34" charset="0"/>
              </a:rPr>
              <a:t>We next address the topic of fitting deterministic </a:t>
            </a:r>
            <a:r>
              <a:rPr lang="en-US" sz="3200" b="1" i="1" dirty="0">
                <a:latin typeface="Arial" pitchFamily="34" charset="0"/>
                <a:cs typeface="Arial" pitchFamily="34" charset="0"/>
              </a:rPr>
              <a:t>signal-plus-noise models </a:t>
            </a:r>
            <a:r>
              <a:rPr lang="en-US" sz="3200" dirty="0">
                <a:latin typeface="Arial" pitchFamily="34" charset="0"/>
                <a:cs typeface="Arial" pitchFamily="34" charset="0"/>
              </a:rPr>
              <a:t>to data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/>
              <a:t>Fitting Signal-Plus-Noise Models</a:t>
            </a:r>
          </a:p>
        </p:txBody>
      </p:sp>
    </p:spTree>
    <p:extLst>
      <p:ext uri="{BB962C8B-B14F-4D97-AF65-F5344CB8AC3E}">
        <p14:creationId xmlns:p14="http://schemas.microsoft.com/office/powerpoint/2010/main" val="372778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mp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974" y="1602000"/>
            <a:ext cx="1944053" cy="59436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" name="Picture 7" descr="tmp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393" y="2411009"/>
            <a:ext cx="3604260" cy="502920"/>
          </a:xfrm>
          <a:prstGeom prst="rect">
            <a:avLst/>
          </a:prstGeom>
        </p:spPr>
      </p:pic>
      <p:pic>
        <p:nvPicPr>
          <p:cNvPr id="9" name="Picture 8" descr="tmp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2393" y="2869692"/>
            <a:ext cx="5139214" cy="5029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1" y="3538577"/>
            <a:ext cx="3142773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base">
              <a:spcBef>
                <a:spcPts val="600"/>
              </a:spcBef>
            </a:pPr>
            <a:r>
              <a:rPr lang="en-US" sz="2800" b="1" dirty="0">
                <a:latin typeface="Arial" charset="0"/>
              </a:rPr>
              <a:t>Example signals:</a:t>
            </a:r>
          </a:p>
        </p:txBody>
      </p:sp>
      <p:pic>
        <p:nvPicPr>
          <p:cNvPr id="13" name="Picture 12" descr="tmp.gif"/>
          <p:cNvPicPr>
            <a:picLocks noChangeAspect="1"/>
          </p:cNvPicPr>
          <p:nvPr/>
        </p:nvPicPr>
        <p:blipFill rotWithShape="1">
          <a:blip r:embed="rId6"/>
          <a:srcRect t="35465" r="18823" b="31170"/>
          <a:stretch/>
        </p:blipFill>
        <p:spPr>
          <a:xfrm>
            <a:off x="3582352" y="4038600"/>
            <a:ext cx="2287919" cy="531367"/>
          </a:xfrm>
          <a:prstGeom prst="rect">
            <a:avLst/>
          </a:prstGeom>
        </p:spPr>
      </p:pic>
      <p:pic>
        <p:nvPicPr>
          <p:cNvPr id="14" name="Picture 13" descr="tmp.gif"/>
          <p:cNvPicPr>
            <a:picLocks noChangeAspect="1"/>
          </p:cNvPicPr>
          <p:nvPr/>
        </p:nvPicPr>
        <p:blipFill rotWithShape="1">
          <a:blip r:embed="rId6"/>
          <a:srcRect r="48020" b="67705"/>
          <a:stretch/>
        </p:blipFill>
        <p:spPr>
          <a:xfrm>
            <a:off x="3582352" y="3573780"/>
            <a:ext cx="1465040" cy="514327"/>
          </a:xfrm>
          <a:prstGeom prst="rect">
            <a:avLst/>
          </a:prstGeom>
        </p:spPr>
      </p:pic>
      <p:pic>
        <p:nvPicPr>
          <p:cNvPr id="15" name="Picture 14" descr="tmp.gif"/>
          <p:cNvPicPr>
            <a:picLocks noChangeAspect="1"/>
          </p:cNvPicPr>
          <p:nvPr/>
        </p:nvPicPr>
        <p:blipFill rotWithShape="1">
          <a:blip r:embed="rId6"/>
          <a:srcRect t="69358"/>
          <a:stretch/>
        </p:blipFill>
        <p:spPr>
          <a:xfrm>
            <a:off x="3582352" y="4552334"/>
            <a:ext cx="2818448" cy="48799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11900" y="4495800"/>
            <a:ext cx="2286001" cy="6512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constant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IN" sz="3600" dirty="0"/>
              <a:t>Deterministic Signal-Plus-Noise Models</a:t>
            </a:r>
          </a:p>
        </p:txBody>
      </p:sp>
    </p:spTree>
    <p:extLst>
      <p:ext uri="{BB962C8B-B14F-4D97-AF65-F5344CB8AC3E}">
        <p14:creationId xmlns:p14="http://schemas.microsoft.com/office/powerpoint/2010/main" val="42426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/>
        </p:nvPicPr>
        <p:blipFill rotWithShape="1">
          <a:blip r:embed="rId2"/>
          <a:srcRect l="2268" t="28435" r="3234" b="9501"/>
          <a:stretch/>
        </p:blipFill>
        <p:spPr>
          <a:xfrm>
            <a:off x="2717800" y="3185160"/>
            <a:ext cx="3215879" cy="2107972"/>
          </a:xfrm>
          <a:prstGeom prst="rect">
            <a:avLst/>
          </a:prstGeom>
        </p:spPr>
      </p:pic>
      <p:pic>
        <p:nvPicPr>
          <p:cNvPr id="18" name="Picture 17"/>
          <p:cNvPicPr>
            <a:picLocks/>
          </p:cNvPicPr>
          <p:nvPr/>
        </p:nvPicPr>
        <p:blipFill rotWithShape="1">
          <a:blip r:embed="rId3"/>
          <a:srcRect l="3398" t="29379" r="3398" b="9756"/>
          <a:stretch/>
        </p:blipFill>
        <p:spPr>
          <a:xfrm>
            <a:off x="2753292" y="3214460"/>
            <a:ext cx="3171826" cy="20673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200" y="2438400"/>
            <a:ext cx="8229600" cy="6705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Question: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Is there a deterministic linear trend component in the data below?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38400" y="4048071"/>
            <a:ext cx="381000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29605" y="5293933"/>
            <a:ext cx="1219200" cy="2477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Time=t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200" y="1371600"/>
            <a:ext cx="8229600" cy="101057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Recall: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It is difficult to distinguish between random trends and deterministic trends.</a:t>
            </a:r>
            <a:endParaRPr lang="en-US" sz="2000" dirty="0">
              <a:latin typeface="Arial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We will look at this issue in more detail in this section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2950369" y="3456121"/>
            <a:ext cx="2921794" cy="11096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87680" y="5574481"/>
            <a:ext cx="8229600" cy="7502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pPr>
              <a:spcBef>
                <a:spcPts val="600"/>
              </a:spcBef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It looks like a linear regression problem.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Testing for Linear Trend</a:t>
            </a:r>
          </a:p>
        </p:txBody>
      </p:sp>
    </p:spTree>
    <p:extLst>
      <p:ext uri="{BB962C8B-B14F-4D97-AF65-F5344CB8AC3E}">
        <p14:creationId xmlns:p14="http://schemas.microsoft.com/office/powerpoint/2010/main" val="341524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bldLvl="2"/>
      <p:bldP spid="13" grpId="0"/>
      <p:bldP spid="14" grpId="0"/>
      <p:bldP spid="17" grpId="0" build="p" bldLvl="2"/>
      <p:bldP spid="22" grpId="0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57200" y="990600"/>
                <a:ext cx="6096000" cy="180865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noAutofit/>
              </a:bodyPr>
              <a:lstStyle/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itchFamily="34" charset="0"/>
                    <a:cs typeface="Arial" pitchFamily="34" charset="0"/>
                  </a:rPr>
                  <a:t>Let </a:t>
                </a:r>
                <a:r>
                  <a:rPr lang="en-US" i="1" dirty="0">
                    <a:latin typeface="Arial" pitchFamily="34" charset="0"/>
                    <a:cs typeface="Arial" pitchFamily="34" charset="0"/>
                  </a:rPr>
                  <a:t>t 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= Time be the independent variable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itchFamily="34" charset="0"/>
                    <a:cs typeface="Arial" pitchFamily="34" charset="0"/>
                  </a:rPr>
                  <a:t>Let </a:t>
                </a:r>
                <a:r>
                  <a:rPr lang="en-US" i="1" dirty="0">
                    <a:latin typeface="Arial" pitchFamily="34" charset="0"/>
                    <a:cs typeface="Arial" pitchFamily="34" charset="0"/>
                  </a:rPr>
                  <a:t>x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itchFamily="34" charset="0"/>
                  </a:rPr>
                  <a:t> be the dependent variable 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itchFamily="34" charset="0"/>
                  </a:rPr>
                  <a:t>Consider the standard regression model</a:t>
                </a:r>
              </a:p>
              <a:p>
                <a:pPr marL="261938" indent="-261938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𝑏𝑡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itchFamily="34" charset="0"/>
                    <a:cs typeface="Arial" pitchFamily="34" charset="0"/>
                  </a:rPr>
                  <a:t>Conclude there is a trend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is rejected.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990600"/>
                <a:ext cx="6096000" cy="1808657"/>
              </a:xfrm>
              <a:prstGeom prst="rect">
                <a:avLst/>
              </a:prstGeom>
              <a:blipFill>
                <a:blip r:embed="rId2"/>
                <a:stretch>
                  <a:fillRect l="-298" t="-993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7201" y="3237400"/>
                <a:ext cx="8229599" cy="314688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dirty="0">
                    <a:latin typeface="Arial" pitchFamily="34" charset="0"/>
                    <a:cs typeface="Arial" pitchFamily="34" charset="0"/>
                  </a:rPr>
                  <a:t>Base R program </a:t>
                </a:r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lm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 can be used for regression. If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i="1" dirty="0">
                    <a:latin typeface="Arial" pitchFamily="34" charset="0"/>
                    <a:cs typeface="Arial" pitchFamily="34" charset="0"/>
                  </a:rPr>
                  <a:t>x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 is the vector of length 100 plotted on vertical axis 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itchFamily="34" charset="0"/>
                  </a:rPr>
                  <a:t>t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itchFamily="34" charset="0"/>
                  </a:rPr>
                  <a:t>=1:100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dirty="0">
                    <a:latin typeface="Arial" pitchFamily="34" charset="0"/>
                    <a:cs typeface="Arial" pitchFamily="34" charset="0"/>
                  </a:rPr>
                  <a:t>The R code: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re=lm(formula=</a:t>
                </a:r>
                <a:r>
                  <a:rPr lang="en-US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x~t</a:t>
                </a:r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summary(re)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produces (among other things) the regression model</a:t>
                </a: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=−2.082+.073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                                                </m:t>
                      </m:r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dirty="0">
                    <a:latin typeface="Arial" pitchFamily="34" charset="0"/>
                    <a:cs typeface="Arial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is rejected with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p&lt;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.001.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3237400"/>
                <a:ext cx="8229599" cy="3146885"/>
              </a:xfrm>
              <a:prstGeom prst="rect">
                <a:avLst/>
              </a:prstGeom>
              <a:blipFill rotWithShape="0">
                <a:blip r:embed="rId3"/>
                <a:stretch>
                  <a:fillRect l="-593" t="-1357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57200" y="2846900"/>
            <a:ext cx="3429000" cy="37527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Results:</a:t>
            </a: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457200" y="348343"/>
            <a:ext cx="8229600" cy="642257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3200" dirty="0"/>
              <a:t>Linear Regression Strategy to Test for Trend</a:t>
            </a:r>
          </a:p>
        </p:txBody>
      </p:sp>
    </p:spTree>
    <p:extLst>
      <p:ext uri="{BB962C8B-B14F-4D97-AF65-F5344CB8AC3E}">
        <p14:creationId xmlns:p14="http://schemas.microsoft.com/office/powerpoint/2010/main" val="95669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 animBg="1"/>
      <p:bldP spid="6" grpId="0" build="p" bldLvl="3"/>
      <p:bldP spid="7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1" y="2159242"/>
            <a:ext cx="8229598" cy="20954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As good data scientists, we know to check the residuals to see if they are </a:t>
            </a:r>
            <a:r>
              <a:rPr lang="en-US" sz="2400" b="1" i="1" dirty="0">
                <a:latin typeface="Arial" pitchFamily="34" charset="0"/>
                <a:cs typeface="Arial" pitchFamily="34" charset="0"/>
              </a:rPr>
              <a:t>uncorrelated.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Using the R code</a:t>
            </a:r>
          </a:p>
          <a:p>
            <a:pPr>
              <a:spcBef>
                <a:spcPts val="600"/>
              </a:spcBef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z=x –(2.082+.073*t)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we obtain the residual plot below: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728491"/>
            <a:ext cx="8229599" cy="355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Check residuals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1" y="1252368"/>
            <a:ext cx="8229599" cy="40097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There is clearly a significant (upward) trend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15000" y="5029200"/>
            <a:ext cx="13716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Oops!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8195" b="3562"/>
          <a:stretch/>
        </p:blipFill>
        <p:spPr>
          <a:xfrm>
            <a:off x="2209800" y="4400584"/>
            <a:ext cx="3200400" cy="217979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402074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6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594D0-1CB0-A442-BDC9-0AB6D9C533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ARIMA Box-Jenkins </a:t>
            </a:r>
            <a:br>
              <a:rPr lang="en-US" dirty="0"/>
            </a:br>
            <a:r>
              <a:rPr lang="en-US" dirty="0"/>
              <a:t>Model ID Procedure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892073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602306"/>
            <a:ext cx="8229600" cy="13005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Question: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Does that really make a difference? (Or is that just something statisticians worry about?)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57200" y="2940040"/>
                <a:ext cx="8229600" cy="166098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Note: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The data set in the previous analysis satisfies the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=0+0∗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is a realization of length </a:t>
                </a:r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n</a:t>
                </a:r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=100</a:t>
                </a:r>
                <a:r>
                  <a:rPr lang="en-US" sz="24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from the AR(1)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−.95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−1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940040"/>
                <a:ext cx="8229600" cy="1660989"/>
              </a:xfrm>
              <a:prstGeom prst="rect">
                <a:avLst/>
              </a:prstGeom>
              <a:blipFill>
                <a:blip r:embed="rId3"/>
                <a:stretch>
                  <a:fillRect l="-1111" t="-2564" r="-815" b="-659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7200" y="4700826"/>
                <a:ext cx="8229600" cy="101417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That is:</a:t>
                </a:r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: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=0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is </a:t>
                </a:r>
                <a:r>
                  <a:rPr lang="en-US" sz="2400" b="1" i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True</a:t>
                </a:r>
                <a:r>
                  <a:rPr lang="en-US" sz="24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(and we rejected it dramatically!)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700826"/>
                <a:ext cx="8229600" cy="1014174"/>
              </a:xfrm>
              <a:prstGeom prst="rect">
                <a:avLst/>
              </a:prstGeom>
              <a:blipFill>
                <a:blip r:embed="rId4"/>
                <a:stretch>
                  <a:fillRect l="-1111" t="-4192" b="-2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Obviously the Residuals Are Correlated</a:t>
            </a:r>
          </a:p>
        </p:txBody>
      </p:sp>
    </p:spTree>
    <p:extLst>
      <p:ext uri="{BB962C8B-B14F-4D97-AF65-F5344CB8AC3E}">
        <p14:creationId xmlns:p14="http://schemas.microsoft.com/office/powerpoint/2010/main" val="180034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 build="p" bldLvl="2"/>
      <p:bldP spid="6" grpId="0" build="p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7200" y="1602000"/>
                <a:ext cx="8229600" cy="466817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Arial" pitchFamily="34" charset="0"/>
                    <a:cs typeface="Arial" pitchFamily="34" charset="0"/>
                  </a:rPr>
                  <a:t>We expect to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𝐻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cs typeface="Arial" pitchFamily="34" charset="0"/>
                      </a:rPr>
                      <m:t>:</m:t>
                    </m:r>
                    <m:r>
                      <a:rPr lang="en-US" sz="2800" i="1">
                        <a:latin typeface="Cambria Math" panose="02040503050406030204" pitchFamily="18" charset="0"/>
                        <a:cs typeface="Arial" pitchFamily="34" charset="0"/>
                      </a:rPr>
                      <m:t>𝑏</m:t>
                    </m:r>
                    <m:r>
                      <a:rPr lang="en-US" sz="2800" i="1">
                        <a:latin typeface="Cambria Math" panose="02040503050406030204" pitchFamily="18" charset="0"/>
                        <a:cs typeface="Arial" pitchFamily="34" charset="0"/>
                      </a:rPr>
                      <m:t>=0 </m:t>
                    </m:r>
                    <m:r>
                      <m:rPr>
                        <m:nor/>
                      </m:rPr>
                      <a:rPr lang="en-US" sz="2800" dirty="0">
                        <a:latin typeface="Arial" pitchFamily="34" charset="0"/>
                        <a:cs typeface="Arial" pitchFamily="34" charset="0"/>
                      </a:rPr>
                      <m:t>about</m:t>
                    </m:r>
                    <m:r>
                      <m:rPr>
                        <m:nor/>
                      </m:rPr>
                      <a:rPr lang="en-US" sz="2800" dirty="0">
                        <a:latin typeface="Arial" pitchFamily="34" charset="0"/>
                        <a:cs typeface="Arial" pitchFamily="34" charset="0"/>
                      </a:rPr>
                      <m:t> 5% </m:t>
                    </m:r>
                    <m:r>
                      <m:rPr>
                        <m:nor/>
                      </m:rPr>
                      <a:rPr lang="en-US" sz="2800" dirty="0">
                        <a:latin typeface="Arial" pitchFamily="34" charset="0"/>
                        <a:cs typeface="Arial" pitchFamily="34" charset="0"/>
                      </a:rPr>
                      <m:t>of</m:t>
                    </m:r>
                    <m:r>
                      <m:rPr>
                        <m:nor/>
                      </m:rPr>
                      <a:rPr lang="en-US" sz="2800" dirty="0">
                        <a:latin typeface="Arial" pitchFamily="34" charset="0"/>
                        <a:cs typeface="Arial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latin typeface="Arial" pitchFamily="34" charset="0"/>
                        <a:cs typeface="Arial" pitchFamily="34" charset="0"/>
                      </a:rPr>
                      <m:t>the</m:t>
                    </m:r>
                    <m:r>
                      <m:rPr>
                        <m:nor/>
                      </m:rPr>
                      <a:rPr lang="en-US" sz="2800" dirty="0">
                        <a:latin typeface="Arial" pitchFamily="34" charset="0"/>
                        <a:cs typeface="Arial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latin typeface="Arial" pitchFamily="34" charset="0"/>
                        <a:cs typeface="Arial" pitchFamily="34" charset="0"/>
                      </a:rPr>
                      <m:t>time</m:t>
                    </m:r>
                    <m:r>
                      <m:rPr>
                        <m:nor/>
                      </m:rPr>
                      <a:rPr lang="en-US" sz="2800" dirty="0">
                        <a:latin typeface="Arial" pitchFamily="34" charset="0"/>
                        <a:cs typeface="Arial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2800" dirty="0">
                        <a:latin typeface="Arial" pitchFamily="34" charset="0"/>
                        <a:cs typeface="Arial" pitchFamily="34" charset="0"/>
                      </a:rPr>
                      <m:t>when</m:t>
                    </m:r>
                    <m:r>
                      <m:rPr>
                        <m:nor/>
                      </m:rPr>
                      <a:rPr lang="en-US" sz="2800" dirty="0">
                        <a:latin typeface="Arial" pitchFamily="34" charset="0"/>
                        <a:cs typeface="Arial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28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b</m:t>
                    </m:r>
                    <m:r>
                      <m:rPr>
                        <m:nor/>
                      </m:rPr>
                      <a: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8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0.</m:t>
                    </m:r>
                    <m:r>
                      <m:rPr>
                        <m:nor/>
                      </m:rPr>
                      <a:rPr lang="en-US" sz="28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sz="2800" dirty="0">
                  <a:latin typeface="Arial" pitchFamily="34" charset="0"/>
                  <a:cs typeface="Arial" pitchFamily="34" charset="0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Arial" pitchFamily="34" charset="0"/>
                    <a:cs typeface="Arial" pitchFamily="34" charset="0"/>
                  </a:rPr>
                  <a:t>Maybe this is just one of those 5%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Arial" pitchFamily="34" charset="0"/>
                    <a:cs typeface="Arial" pitchFamily="34" charset="0"/>
                  </a:rPr>
                  <a:t>In order to check this we have run a Mini-Simulation</a:t>
                </a:r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We simulate several realizations from models </a:t>
                </a:r>
                <a:br>
                  <a:rPr lang="en-US" sz="2400" i="1" dirty="0">
                    <a:latin typeface="Cambria Math" panose="02040503050406030204" pitchFamily="18" charset="0"/>
                    <a:cs typeface="Arial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=0+0∗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 is from AR(1) models like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−.95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−1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>
                  <a:latin typeface="Arial" pitchFamily="34" charset="0"/>
                  <a:cs typeface="Arial" pitchFamily="34" charset="0"/>
                </a:endParaRPr>
              </a:p>
              <a:p>
                <a:pPr marL="1257300" lvl="2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Arial" pitchFamily="34" charset="0"/>
                    <a:cs typeface="Arial" pitchFamily="34" charset="0"/>
                  </a:rPr>
                  <a:t>How unusual is it to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0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cs typeface="Arial" pitchFamily="34" charset="0"/>
                      </a:rPr>
                      <m:t>:</m:t>
                    </m:r>
                    <m:r>
                      <a:rPr lang="en-US" sz="2200" i="1">
                        <a:latin typeface="Cambria Math" panose="02040503050406030204" pitchFamily="18" charset="0"/>
                        <a:cs typeface="Arial" pitchFamily="34" charset="0"/>
                      </a:rPr>
                      <m:t>𝑏</m:t>
                    </m:r>
                    <m:r>
                      <a:rPr lang="en-US" sz="2200" i="1">
                        <a:latin typeface="Cambria Math" panose="02040503050406030204" pitchFamily="18" charset="0"/>
                        <a:cs typeface="Arial" pitchFamily="34" charset="0"/>
                      </a:rPr>
                      <m:t>=0 </m:t>
                    </m:r>
                  </m:oMath>
                </a14:m>
                <a:r>
                  <a:rPr lang="en-US" sz="2200" dirty="0">
                    <a:latin typeface="Arial" pitchFamily="34" charset="0"/>
                    <a:cs typeface="Arial" pitchFamily="34" charset="0"/>
                  </a:rPr>
                  <a:t>(which is true in these simulated realizations)?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2000"/>
                <a:ext cx="8229600" cy="4668171"/>
              </a:xfrm>
              <a:prstGeom prst="rect">
                <a:avLst/>
              </a:prstGeom>
              <a:blipFill>
                <a:blip r:embed="rId3"/>
                <a:stretch>
                  <a:fillRect l="-1389" t="-1355" r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Was This Just a Fluke?</a:t>
            </a:r>
          </a:p>
        </p:txBody>
      </p:sp>
    </p:spTree>
    <p:extLst>
      <p:ext uri="{BB962C8B-B14F-4D97-AF65-F5344CB8AC3E}">
        <p14:creationId xmlns:p14="http://schemas.microsoft.com/office/powerpoint/2010/main" val="268406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044140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D593-E199-344F-92BD-85140B7AD4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Mini-Simulation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Type 1 Error Rate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028100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1" y="5326689"/>
            <a:ext cx="6934200" cy="8600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=100          8/10                 8/10                       9/10</a:t>
            </a:r>
          </a:p>
          <a:p>
            <a:pPr>
              <a:spcBef>
                <a:spcPts val="600"/>
              </a:spcBef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=200          5/10                 8/10                       7/10</a:t>
            </a:r>
          </a:p>
        </p:txBody>
      </p:sp>
      <p:sp>
        <p:nvSpPr>
          <p:cNvPr id="6" name="Rectangle 5"/>
          <p:cNvSpPr/>
          <p:nvPr/>
        </p:nvSpPr>
        <p:spPr>
          <a:xfrm>
            <a:off x="2209800" y="5355717"/>
            <a:ext cx="56388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209799" y="4876800"/>
                <a:ext cx="5638801" cy="4616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  <m:t>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  <a:sym typeface="Symbol" panose="05050102010706020507" pitchFamily="18" charset="2"/>
                        </a:rPr>
                        <m:t>=.9            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  <m:t>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  <a:sym typeface="Symbol" panose="05050102010706020507" pitchFamily="18" charset="2"/>
                        </a:rPr>
                        <m:t>=.9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  <a:sym typeface="Symbol" panose="05050102010706020507" pitchFamily="18" charset="2"/>
                        </a:rPr>
                        <m:t>5               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  <a:sym typeface="Symbol" panose="05050102010706020507" pitchFamily="18" charset="2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  <m:t>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  <a:sym typeface="Symbol" panose="05050102010706020507" pitchFamily="18" charset="2"/>
                        </a:rPr>
                        <m:t>=.9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  <a:sym typeface="Symbol" panose="05050102010706020507" pitchFamily="18" charset="2"/>
                        </a:rPr>
                        <m:t>75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  <a:sym typeface="Symbol" panose="05050102010706020507" pitchFamily="18" charset="2"/>
                        </a:rPr>
                        <m:t> </m:t>
                      </m:r>
                    </m:oMath>
                  </m:oMathPara>
                </a14:m>
                <a:endParaRPr lang="en-US" sz="2400" dirty="0">
                  <a:latin typeface="Arial" pitchFamily="34" charset="0"/>
                  <a:cs typeface="Arial" pitchFamily="34" charset="0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799" y="4876800"/>
                <a:ext cx="5638801" cy="461665"/>
              </a:xfrm>
              <a:prstGeom prst="rect">
                <a:avLst/>
              </a:prstGeom>
              <a:blipFill>
                <a:blip r:embed="rId2"/>
                <a:stretch>
                  <a:fillRect l="-108" b="-92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7200" y="1602000"/>
                <a:ext cx="8229600" cy="321674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We consider the model</a:t>
                </a:r>
                <a:br>
                  <a:rPr lang="en-US" sz="2400" dirty="0">
                    <a:latin typeface="Arial" pitchFamily="34" charset="0"/>
                    <a:cs typeface="Arial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𝑏𝑡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 where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  <m:t>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</m:d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2400" b="1" i="1" dirty="0">
                    <a:latin typeface="Arial" pitchFamily="34" charset="0"/>
                    <a:cs typeface="Arial" pitchFamily="34" charset="0"/>
                  </a:rPr>
                  <a:t>where </a:t>
                </a:r>
                <a:r>
                  <a:rPr lang="en-US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b=0 </a:t>
                </a:r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We test at the </a:t>
                </a:r>
                <a:r>
                  <a:rPr lang="en-US" sz="2000" dirty="0">
                    <a:latin typeface="Symbol" panose="05050102010706020507" pitchFamily="18" charset="2"/>
                  </a:rPr>
                  <a:t>.05 </a:t>
                </a: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level of significance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10 realizations were generated from the model above</a:t>
                </a:r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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  <a:sym typeface="Symbol" panose="05050102010706020507" pitchFamily="18" charset="2"/>
                      </a:rPr>
                      <m:t>=.9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  <a:sym typeface="Symbol" panose="05050102010706020507" pitchFamily="18" charset="2"/>
                      </a:rPr>
                      <m:t>,  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  <a:sym typeface="Symbol" panose="05050102010706020507" pitchFamily="18" charset="2"/>
                      </a:rPr>
                      <m:t>.95</m:t>
                    </m:r>
                  </m:oMath>
                </a14:m>
                <a:r>
                  <a:rPr lang="en-US" sz="2000" dirty="0">
                    <a:latin typeface="Arial" pitchFamily="34" charset="0"/>
                    <a:cs typeface="Arial" pitchFamily="34" charset="0"/>
                    <a:sym typeface="Symbol" panose="05050102010706020507" pitchFamily="18" charset="2"/>
                  </a:rPr>
                  <a:t>.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.975</a:t>
                </a:r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Realization lengths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=100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and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200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In each case we record the number of times out of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we </a:t>
                </a:r>
                <a:r>
                  <a:rPr lang="en-US" sz="24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(incorrectly)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rejected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: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=0</m:t>
                    </m:r>
                  </m:oMath>
                </a14:m>
                <a:endParaRPr 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2000"/>
                <a:ext cx="8229600" cy="3216743"/>
              </a:xfrm>
              <a:prstGeom prst="rect">
                <a:avLst/>
              </a:prstGeom>
              <a:blipFill rotWithShape="0">
                <a:blip r:embed="rId3"/>
                <a:stretch>
                  <a:fillRect l="-963" t="-3416" r="-1333" b="-4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/>
              <a:t>Mini-Simulation: Using Regression</a:t>
            </a:r>
          </a:p>
        </p:txBody>
      </p:sp>
    </p:spTree>
    <p:extLst>
      <p:ext uri="{BB962C8B-B14F-4D97-AF65-F5344CB8AC3E}">
        <p14:creationId xmlns:p14="http://schemas.microsoft.com/office/powerpoint/2010/main" val="115785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  <p:bldP spid="6" grpId="0" animBg="1"/>
      <p:bldP spid="7" grpId="0"/>
      <p:bldP spid="3" grpId="0" build="p" bldLvl="2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5023"/>
          <a:stretch/>
        </p:blipFill>
        <p:spPr>
          <a:xfrm>
            <a:off x="3226331" y="3077029"/>
            <a:ext cx="2227941" cy="16671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24605"/>
          <a:stretch/>
        </p:blipFill>
        <p:spPr>
          <a:xfrm>
            <a:off x="5760244" y="3062515"/>
            <a:ext cx="2227941" cy="16765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t="26124"/>
          <a:stretch/>
        </p:blipFill>
        <p:spPr>
          <a:xfrm>
            <a:off x="3231130" y="4800600"/>
            <a:ext cx="2227941" cy="16427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t="26123"/>
          <a:stretch/>
        </p:blipFill>
        <p:spPr>
          <a:xfrm>
            <a:off x="5773059" y="4818692"/>
            <a:ext cx="2227941" cy="16427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56609" y="1602000"/>
                <a:ext cx="8230191" cy="147502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Obviously,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: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𝑏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=0</m:t>
                    </m:r>
                  </m:oMath>
                </a14:m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 is true in the above model.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These realizations show “random trends” that are difficult to distinguish from “deterministic trends”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And 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: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𝑏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=0</m:t>
                    </m:r>
                  </m:oMath>
                </a14:m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 to be incorrectly rejected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09" y="1602000"/>
                <a:ext cx="8230191" cy="1475029"/>
              </a:xfrm>
              <a:prstGeom prst="rect">
                <a:avLst/>
              </a:prstGeom>
              <a:blipFill>
                <a:blip r:embed="rId7"/>
                <a:stretch>
                  <a:fillRect l="-815" t="-2066" b="-70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99887" y="3309254"/>
                <a:ext cx="1627830" cy="186204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dirty="0">
                    <a:latin typeface="Arial" pitchFamily="34" charset="0"/>
                    <a:cs typeface="Arial" pitchFamily="34" charset="0"/>
                  </a:rPr>
                  <a:t>Realization we previously analyzed and rejected</a:t>
                </a:r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=0</m:t>
                    </m:r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</a:rPr>
                  <a:t>  with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 .001.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887" y="3309254"/>
                <a:ext cx="1627830" cy="1862048"/>
              </a:xfrm>
              <a:prstGeom prst="rect">
                <a:avLst/>
              </a:prstGeom>
              <a:blipFill>
                <a:blip r:embed="rId8"/>
                <a:stretch>
                  <a:fillRect l="-3371" t="-1967" r="-2996" b="-295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2565400" y="3479800"/>
            <a:ext cx="1430338" cy="1587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99886" y="5193016"/>
            <a:ext cx="1627831" cy="7078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We’ll come back to this</a:t>
            </a:r>
          </a:p>
        </p:txBody>
      </p:sp>
      <p:sp>
        <p:nvSpPr>
          <p:cNvPr id="6" name="Rectangle 5"/>
          <p:cNvSpPr/>
          <p:nvPr/>
        </p:nvSpPr>
        <p:spPr>
          <a:xfrm>
            <a:off x="899887" y="3309254"/>
            <a:ext cx="1627830" cy="252004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lvl="0" fontAlgn="base">
                  <a:spcAft>
                    <a:spcPct val="0"/>
                  </a:spcAft>
                </a:pPr>
                <a:r>
                  <a:rPr lang="en-US" sz="3200" dirty="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rPr>
                  <a:t>Realizations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3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Arial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32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Arial" pitchFamily="34" charset="0"/>
                      </a:rPr>
                      <m:t>=0+0∗</m:t>
                    </m:r>
                    <m:r>
                      <a:rPr lang="en-US" sz="32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Arial" pitchFamily="34" charset="0"/>
                      </a:rPr>
                      <m:t>𝑡</m:t>
                    </m:r>
                    <m:r>
                      <a:rPr lang="en-US" sz="32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Arial" pitchFamily="34" charset="0"/>
                      </a:rPr>
                      <m:t>+</m:t>
                    </m:r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3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Arial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3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Arial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rPr>
                  <a:t> where</a:t>
                </a:r>
                <a:br>
                  <a:rPr lang="en-US" sz="3200" dirty="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3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Arial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3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Arial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rPr>
                  <a:t> satisfies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3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Arial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3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32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Arial" pitchFamily="34" charset="0"/>
                      </a:rPr>
                      <m:t>−.95</m:t>
                    </m:r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3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Arial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3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Arial" pitchFamily="34" charset="0"/>
                          </a:rPr>
                          <m:t>𝑡</m:t>
                        </m:r>
                        <m:r>
                          <a:rPr lang="en-US" sz="3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Arial" pitchFamily="34" charset="0"/>
                          </a:rPr>
                          <m:t>−1</m:t>
                        </m:r>
                      </m:sub>
                    </m:sSub>
                    <m:r>
                      <a:rPr lang="en-US" sz="32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3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Arial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3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Arial" pitchFamily="34" charset="0"/>
                          </a:rPr>
                          <m:t>𝑡</m:t>
                        </m:r>
                      </m:sub>
                    </m:sSub>
                  </m:oMath>
                </a14:m>
                <a:endParaRPr lang="en-IN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9"/>
                <a:stretch>
                  <a:fillRect t="-3743" r="-74" b="-144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665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4" grpId="0" bldLvl="2"/>
      <p:bldP spid="3" grpId="0"/>
      <p:bldP spid="6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81400" y="3886200"/>
            <a:ext cx="1981200" cy="4607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Bottom 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7200" y="1602001"/>
                <a:ext cx="8229600" cy="228782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200" dirty="0">
                    <a:latin typeface="Arial" pitchFamily="34" charset="0"/>
                    <a:cs typeface="Arial" pitchFamily="34" charset="0"/>
                  </a:rPr>
                  <a:t>The simulations show that using standard regression techniques to 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𝐻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0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cs typeface="Arial" pitchFamily="34" charset="0"/>
                      </a:rPr>
                      <m:t>:</m:t>
                    </m:r>
                    <m:r>
                      <a:rPr lang="en-US" sz="2200" i="1">
                        <a:latin typeface="Cambria Math" panose="02040503050406030204" pitchFamily="18" charset="0"/>
                        <a:cs typeface="Arial" pitchFamily="34" charset="0"/>
                      </a:rPr>
                      <m:t>𝑏</m:t>
                    </m:r>
                    <m:r>
                      <a:rPr lang="en-US" sz="2200" i="1">
                        <a:latin typeface="Cambria Math" panose="02040503050406030204" pitchFamily="18" charset="0"/>
                        <a:cs typeface="Arial" pitchFamily="34" charset="0"/>
                      </a:rPr>
                      <m:t>=0</m:t>
                    </m:r>
                  </m:oMath>
                </a14:m>
                <a:r>
                  <a:rPr lang="en-US" sz="2200" dirty="0"/>
                  <a:t> </a:t>
                </a:r>
                <a:r>
                  <a:rPr lang="en-US" sz="2200" dirty="0">
                    <a:latin typeface="Arial" pitchFamily="34" charset="0"/>
                    <a:cs typeface="Arial" pitchFamily="34" charset="0"/>
                  </a:rPr>
                  <a:t>with AR(1) residuals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Arial" pitchFamily="34" charset="0"/>
                    <a:cs typeface="Arial" pitchFamily="34" charset="0"/>
                  </a:rPr>
                  <a:t>Where </a:t>
                </a:r>
                <a:r>
                  <a:rPr lang="en-US" sz="2200" dirty="0">
                    <a:latin typeface="Symbol" panose="05050102010706020507" pitchFamily="18" charset="2"/>
                    <a:cs typeface="Arial" pitchFamily="34" charset="0"/>
                  </a:rPr>
                  <a:t>j</a:t>
                </a:r>
                <a:r>
                  <a:rPr lang="en-US" sz="2200" baseline="-25000" dirty="0">
                    <a:latin typeface="Symbol" panose="05050102010706020507" pitchFamily="18" charset="2"/>
                    <a:cs typeface="Arial" pitchFamily="34" charset="0"/>
                  </a:rPr>
                  <a:t>1</a:t>
                </a:r>
                <a:r>
                  <a:rPr lang="en-US" sz="2200" dirty="0">
                    <a:latin typeface="Symbol" panose="05050102010706020507" pitchFamily="18" charset="2"/>
                    <a:cs typeface="Arial" pitchFamily="34" charset="0"/>
                  </a:rPr>
                  <a:t> </a:t>
                </a:r>
                <a:r>
                  <a:rPr lang="en-US" sz="2200" dirty="0">
                    <a:latin typeface="Arial" pitchFamily="34" charset="0"/>
                    <a:cs typeface="Arial" pitchFamily="34" charset="0"/>
                  </a:rPr>
                  <a:t>is close to +1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Arial" pitchFamily="34" charset="0"/>
                    <a:cs typeface="Arial" pitchFamily="34" charset="0"/>
                  </a:rPr>
                  <a:t>Ignoring the fact that the residuals are correlated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200" dirty="0">
                    <a:latin typeface="Arial" pitchFamily="34" charset="0"/>
                    <a:cs typeface="Arial" pitchFamily="34" charset="0"/>
                  </a:rPr>
                  <a:t>Results in the null hypothesis are being rejected </a:t>
                </a:r>
                <a:r>
                  <a:rPr lang="en-US" sz="2200" b="1" i="1" dirty="0">
                    <a:latin typeface="Arial" pitchFamily="34" charset="0"/>
                    <a:cs typeface="Arial" pitchFamily="34" charset="0"/>
                  </a:rPr>
                  <a:t>much more than 5% of the time.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2001"/>
                <a:ext cx="8229600" cy="2287828"/>
              </a:xfrm>
              <a:prstGeom prst="rect">
                <a:avLst/>
              </a:prstGeom>
              <a:blipFill>
                <a:blip r:embed="rId2"/>
                <a:stretch>
                  <a:fillRect l="-1080" t="-1657" r="-772" b="-7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57200" y="4423162"/>
            <a:ext cx="8229600" cy="161478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200" b="1" i="1" dirty="0">
                <a:latin typeface="Arial" pitchFamily="34" charset="0"/>
                <a:cs typeface="Arial" pitchFamily="34" charset="0"/>
              </a:rPr>
              <a:t>This is a really bad way to test for trend in time series data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Arial" pitchFamily="34" charset="0"/>
                <a:cs typeface="Arial" pitchFamily="34" charset="0"/>
              </a:rPr>
              <a:t>You will detect a (deterministic) trend in many cases in which no such trend exists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Arial" pitchFamily="34" charset="0"/>
                <a:cs typeface="Arial" pitchFamily="34" charset="0"/>
              </a:rPr>
              <a:t>The test is picking up on the random trends in AR(1) data</a:t>
            </a:r>
            <a:endParaRPr lang="en-US" sz="2200" b="1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/>
              <a:t>Comments on Simulation Results</a:t>
            </a:r>
          </a:p>
        </p:txBody>
      </p:sp>
    </p:spTree>
    <p:extLst>
      <p:ext uri="{BB962C8B-B14F-4D97-AF65-F5344CB8AC3E}">
        <p14:creationId xmlns:p14="http://schemas.microsoft.com/office/powerpoint/2010/main" val="277093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bldLvl="2"/>
      <p:bldP spid="4" grpId="0" build="p" bldLvl="2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43000" y="1349782"/>
            <a:ext cx="7162800" cy="38318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3200" b="1" dirty="0">
                <a:latin typeface="Arial" pitchFamily="34" charset="0"/>
                <a:cs typeface="Arial" pitchFamily="34" charset="0"/>
              </a:rPr>
              <a:t>                    Caution:  </a:t>
            </a:r>
          </a:p>
          <a:p>
            <a:pPr>
              <a:spcBef>
                <a:spcPts val="600"/>
              </a:spcBef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When we have tests with inflated “observed significance rates”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Then if you find a significant deterministic trend, you don’t have “confidence” that the trend is actually deterministic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The next example illustrates the problems this can cause</a:t>
            </a:r>
          </a:p>
        </p:txBody>
      </p:sp>
    </p:spTree>
    <p:extLst>
      <p:ext uri="{BB962C8B-B14F-4D97-AF65-F5344CB8AC3E}">
        <p14:creationId xmlns:p14="http://schemas.microsoft.com/office/powerpoint/2010/main" val="14172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3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768915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25681-4E67-174A-BB33-30DE0187AF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Forecasting and False Trend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7649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1602000"/>
            <a:ext cx="8229600" cy="21136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If data are wandering and sample autocorrelations damp slowly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Difference the data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If differenced data still show evidence of a unit root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Difference the data again, etc.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3777342"/>
            <a:ext cx="8229600" cy="2381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marL="174625" indent="-174625">
              <a:spcBef>
                <a:spcPts val="600"/>
              </a:spcBef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* Reference to “Box-Jenkins” procedures apply to techniques proposed in the Classic Box-Jenkins (1970) text on time series analysis. These include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The forecasting procedure we used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The stationary model ID procedure we do not recommend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The nonstationary differencing techniques listed above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/>
              <a:t>Classical Box-Jenkins Procedure* for Including a Unit Root in the Model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5551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3" grpId="0" build="p" bldLvl="2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26878" b="3477"/>
          <a:stretch/>
        </p:blipFill>
        <p:spPr>
          <a:xfrm>
            <a:off x="1735621" y="3379694"/>
            <a:ext cx="4131779" cy="287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6878" b="3477"/>
          <a:stretch/>
        </p:blipFill>
        <p:spPr>
          <a:xfrm>
            <a:off x="1735621" y="3379694"/>
            <a:ext cx="4131779" cy="28719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26878" b="3477"/>
          <a:stretch/>
        </p:blipFill>
        <p:spPr>
          <a:xfrm>
            <a:off x="1735621" y="3379694"/>
            <a:ext cx="4131779" cy="2871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57200" y="457200"/>
                <a:ext cx="8229600" cy="97616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noAutofit/>
              </a:bodyPr>
              <a:lstStyle/>
              <a:p>
                <a:pPr fontAlgn="base">
                  <a:spcBef>
                    <a:spcPts val="600"/>
                  </a:spcBef>
                </a:pPr>
                <a:r>
                  <a:rPr lang="en-US" sz="2600" b="1" dirty="0">
                    <a:solidFill>
                      <a:schemeClr val="tx1"/>
                    </a:solidFill>
                    <a:latin typeface="Arial" charset="0"/>
                  </a:rPr>
                  <a:t>True model: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𝑿</m:t>
                        </m:r>
                      </m:e>
                      <m:sub>
                        <m:r>
                          <a:rPr lang="en-US" sz="2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𝒕</m:t>
                        </m:r>
                      </m:sub>
                    </m:sSub>
                    <m:r>
                      <a:rPr lang="en-US" sz="2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𝟎</m:t>
                    </m:r>
                    <m:r>
                      <a:rPr lang="en-US" sz="2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r>
                      <a:rPr lang="en-US" sz="2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𝟎</m:t>
                    </m:r>
                    <m:r>
                      <a:rPr lang="en-US" sz="2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∗</m:t>
                    </m:r>
                    <m:r>
                      <a:rPr lang="en-US" sz="2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𝒕</m:t>
                    </m:r>
                    <m:r>
                      <a:rPr lang="en-US" sz="2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sSub>
                      <m:sSubPr>
                        <m:ctrlPr>
                          <a:rPr lang="en-US" sz="2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𝒁</m:t>
                        </m:r>
                      </m:e>
                      <m:sub>
                        <m:r>
                          <a:rPr lang="en-US" sz="2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26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where</a:t>
                </a:r>
              </a:p>
              <a:p>
                <a:pPr fontAlgn="base"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                             </m:t>
                        </m:r>
                        <m:r>
                          <a:rPr lang="en-US" sz="2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𝒁</m:t>
                        </m:r>
                      </m:e>
                      <m:sub>
                        <m:r>
                          <a:rPr lang="en-US" sz="2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26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satisfies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𝒁</m:t>
                        </m:r>
                      </m:e>
                      <m:sub>
                        <m:r>
                          <a:rPr lang="en-US" sz="2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𝒕</m:t>
                        </m:r>
                      </m:sub>
                    </m:sSub>
                    <m:r>
                      <a:rPr lang="en-US" sz="2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−.</m:t>
                    </m:r>
                    <m:r>
                      <a:rPr lang="en-US" sz="2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𝟗𝟓</m:t>
                    </m:r>
                    <m:sSub>
                      <m:sSubPr>
                        <m:ctrlPr>
                          <a:rPr lang="en-US" sz="2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𝒁</m:t>
                        </m:r>
                      </m:e>
                      <m:sub>
                        <m:r>
                          <a:rPr lang="en-US" sz="2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𝒕</m:t>
                        </m:r>
                        <m:r>
                          <a:rPr lang="en-US" sz="2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−</m:t>
                        </m:r>
                        <m:r>
                          <a:rPr lang="en-US" sz="2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𝟏</m:t>
                        </m:r>
                      </m:sub>
                    </m:sSub>
                    <m:r>
                      <a:rPr lang="en-US" sz="2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sz="2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𝒂</m:t>
                        </m:r>
                      </m:e>
                      <m:sub>
                        <m:r>
                          <a:rPr lang="en-US" sz="2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𝒕</m:t>
                        </m:r>
                      </m:sub>
                    </m:sSub>
                  </m:oMath>
                </a14:m>
                <a:endParaRPr lang="en-US" sz="2600" b="1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57200"/>
                <a:ext cx="8229600" cy="976164"/>
              </a:xfrm>
              <a:prstGeom prst="rect">
                <a:avLst/>
              </a:prstGeom>
              <a:blipFill>
                <a:blip r:embed="rId5"/>
                <a:stretch>
                  <a:fillRect l="-1181" t="-4242" b="-11515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57200" y="1537527"/>
                <a:ext cx="8229600" cy="975273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  <p:txBody>
              <a:bodyPr wrap="square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6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 </a:t>
                </a:r>
                <a:r>
                  <a:rPr lang="en-US" sz="2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r>
                  <a:rPr lang="en-US" sz="26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it the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𝑿</m:t>
                        </m:r>
                      </m:e>
                      <m:sub>
                        <m:r>
                          <a:rPr lang="en-US" sz="2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𝒕</m:t>
                        </m:r>
                      </m:sub>
                    </m:sSub>
                    <m:r>
                      <a:rPr lang="en-US" sz="2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=−</m:t>
                    </m:r>
                    <m:r>
                      <a:rPr lang="en-US" sz="2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𝟐</m:t>
                    </m:r>
                    <m:r>
                      <a:rPr lang="en-US" sz="2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  <m:r>
                      <a:rPr lang="en-US" sz="2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𝟎𝟖𝟐</m:t>
                    </m:r>
                    <m:r>
                      <a:rPr lang="en-US" sz="2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+.</m:t>
                    </m:r>
                    <m:r>
                      <a:rPr lang="en-US" sz="2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𝟎𝟕𝟑</m:t>
                    </m:r>
                    <m:r>
                      <a:rPr lang="en-US" sz="2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𝒕</m:t>
                    </m:r>
                    <m:r>
                      <a:rPr lang="en-US" sz="2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2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𝒁</m:t>
                        </m:r>
                      </m:e>
                      <m:sub>
                        <m:r>
                          <a:rPr lang="en-US" sz="2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𝒕</m:t>
                        </m:r>
                      </m:sub>
                    </m:sSub>
                    <m:r>
                      <a:rPr lang="en-US" sz="2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endParaRPr lang="en-US" sz="26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6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                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𝑯</m:t>
                        </m:r>
                      </m:e>
                      <m:sub>
                        <m:r>
                          <a:rPr lang="en-US" sz="2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𝟎</m:t>
                        </m:r>
                      </m:sub>
                    </m:sSub>
                    <m:r>
                      <a:rPr lang="en-US" sz="2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:</m:t>
                    </m:r>
                    <m:r>
                      <a:rPr lang="en-US" sz="2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𝒃</m:t>
                    </m:r>
                    <m:r>
                      <a:rPr lang="en-US" sz="2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𝟎</m:t>
                    </m:r>
                  </m:oMath>
                </a14:m>
                <a:r>
                  <a:rPr lang="en-US" sz="26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26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is rejected with </a:t>
                </a:r>
                <a:r>
                  <a:rPr lang="en-US" sz="2600" b="1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p&lt;</a:t>
                </a:r>
                <a:r>
                  <a:rPr lang="en-US" sz="26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.001.)</a:t>
                </a:r>
                <a:endParaRPr lang="en-US" sz="2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537527"/>
                <a:ext cx="8229600" cy="975273"/>
              </a:xfrm>
              <a:prstGeom prst="rect">
                <a:avLst/>
              </a:prstGeom>
              <a:blipFill>
                <a:blip r:embed="rId6"/>
                <a:stretch>
                  <a:fillRect l="-1181" t="-4242" b="-12121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685800" y="2768600"/>
            <a:ext cx="6248400" cy="6092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Forecasts vs. actual next 25 data values </a:t>
            </a:r>
            <a:br>
              <a:rPr lang="en-US" sz="2000" b="1" dirty="0">
                <a:latin typeface="Arial" pitchFamily="34" charset="0"/>
                <a:cs typeface="Arial" pitchFamily="34" charset="0"/>
              </a:rPr>
            </a:br>
            <a:r>
              <a:rPr lang="en-US" sz="2000" b="1" dirty="0">
                <a:latin typeface="Arial" pitchFamily="34" charset="0"/>
                <a:cs typeface="Arial" pitchFamily="34" charset="0"/>
              </a:rPr>
              <a:t>from “random trend” model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67400" y="3489248"/>
            <a:ext cx="2819400" cy="981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latin typeface="Arial" pitchFamily="34" charset="0"/>
                <a:cs typeface="Arial" pitchFamily="34" charset="0"/>
              </a:rPr>
              <a:t>Note: </a:t>
            </a:r>
            <a:r>
              <a:rPr lang="en-US" dirty="0">
                <a:latin typeface="Arial" pitchFamily="34" charset="0"/>
                <a:cs typeface="Arial" pitchFamily="34" charset="0"/>
              </a:rPr>
              <a:t>The trend didn’t continue as predicted by deterministic trend model!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00800" y="4613715"/>
            <a:ext cx="1752600" cy="4789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oops again!!</a:t>
            </a:r>
          </a:p>
        </p:txBody>
      </p:sp>
    </p:spTree>
    <p:extLst>
      <p:ext uri="{BB962C8B-B14F-4D97-AF65-F5344CB8AC3E}">
        <p14:creationId xmlns:p14="http://schemas.microsoft.com/office/powerpoint/2010/main" val="303176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5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5" name="Text Box 2"/>
          <p:cNvSpPr txBox="1">
            <a:spLocks noChangeArrowheads="1"/>
          </p:cNvSpPr>
          <p:nvPr/>
        </p:nvSpPr>
        <p:spPr bwMode="auto">
          <a:xfrm>
            <a:off x="457201" y="1602000"/>
            <a:ext cx="8229600" cy="69125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 fontAlgn="base">
              <a:spcBef>
                <a:spcPts val="600"/>
              </a:spcBef>
            </a:pPr>
            <a:r>
              <a:rPr lang="en-US" sz="2000" dirty="0">
                <a:latin typeface="Arial" charset="0"/>
              </a:rPr>
              <a:t>Estimation procedures exist for deciding whether a trending behavior in data is due to either a </a:t>
            </a:r>
            <a:endParaRPr lang="en-US" sz="2000" dirty="0">
              <a:solidFill>
                <a:srgbClr val="0000FB"/>
              </a:solidFill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" y="2284732"/>
            <a:ext cx="8229600" cy="39636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Deterministic component</a:t>
            </a:r>
          </a:p>
          <a:p>
            <a:pPr marL="266700" lvl="1">
              <a:spcBef>
                <a:spcPts val="600"/>
              </a:spcBef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or</a:t>
            </a:r>
          </a:p>
          <a:p>
            <a:pPr marL="2857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Random/correlation driven component</a:t>
            </a:r>
          </a:p>
          <a:p>
            <a:pPr marL="266700" lvl="1">
              <a:spcBef>
                <a:spcPts val="600"/>
              </a:spcBef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or both</a:t>
            </a:r>
          </a:p>
          <a:p>
            <a:pPr>
              <a:spcBef>
                <a:spcPts val="600"/>
              </a:spcBef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These include:</a:t>
            </a:r>
          </a:p>
          <a:p>
            <a:pPr marL="2857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Cochrane-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Orcutt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2857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ML techniques</a:t>
            </a:r>
          </a:p>
          <a:p>
            <a:pPr marL="2857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Bootstrap techniques</a:t>
            </a:r>
          </a:p>
          <a:p>
            <a:pPr marL="2857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…</a:t>
            </a:r>
          </a:p>
          <a:p>
            <a:pPr>
              <a:spcBef>
                <a:spcPts val="600"/>
              </a:spcBef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We illustrate the </a:t>
            </a:r>
            <a:r>
              <a:rPr lang="en-US" sz="2000" b="1" i="1" dirty="0">
                <a:latin typeface="Arial" pitchFamily="34" charset="0"/>
                <a:cs typeface="Arial" pitchFamily="34" charset="0"/>
              </a:rPr>
              <a:t>Cochrane-</a:t>
            </a:r>
            <a:r>
              <a:rPr lang="en-US" sz="2000" b="1" i="1" dirty="0" err="1">
                <a:latin typeface="Arial" pitchFamily="34" charset="0"/>
                <a:cs typeface="Arial" pitchFamily="34" charset="0"/>
              </a:rPr>
              <a:t>Orcutt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method next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Clearly We Need </a:t>
            </a:r>
            <a:br>
              <a:rPr lang="en-IN" sz="3200" dirty="0"/>
            </a:br>
            <a:r>
              <a:rPr lang="en-IN" sz="3200" dirty="0"/>
              <a:t>a Better Way to Test for Trend!</a:t>
            </a:r>
          </a:p>
        </p:txBody>
      </p:sp>
    </p:spTree>
    <p:extLst>
      <p:ext uri="{BB962C8B-B14F-4D97-AF65-F5344CB8AC3E}">
        <p14:creationId xmlns:p14="http://schemas.microsoft.com/office/powerpoint/2010/main" val="268505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8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115" grpId="0"/>
      <p:bldP spid="2" grpId="0" build="p" bldLvl="2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734232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C5967-DBCF-C64A-AF53-65F8D527C3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Cochrane-Orcutt Method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FC9D10-190B-564D-992B-1F523F9560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2053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816100" y="1602000"/>
                <a:ext cx="6858000" cy="49244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𝑏𝑡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(1−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  <m:t>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𝐵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)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100" y="1602000"/>
                <a:ext cx="6858000" cy="492443"/>
              </a:xfrm>
              <a:prstGeom prst="rect">
                <a:avLst/>
              </a:prstGeom>
              <a:blipFill>
                <a:blip r:embed="rId3"/>
                <a:stretch>
                  <a:fillRect t="-6173" b="-37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57199" y="1602000"/>
            <a:ext cx="1435101" cy="404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Consider: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7198" y="2006601"/>
                <a:ext cx="8229601" cy="396239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457200" indent="-457200"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Fit a linear regression to the original data and find estimates </a:t>
                </a:r>
                <a:br>
                  <a:rPr lang="en-US" sz="2000" dirty="0">
                    <a:latin typeface="Arial" pitchFamily="34" charset="0"/>
                    <a:cs typeface="Arial" pitchFamily="34" charset="0"/>
                  </a:rPr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𝑏</m:t>
                        </m:r>
                      </m:e>
                    </m:acc>
                    <m:r>
                      <a:rPr lang="en-US" sz="2000" b="0" i="0" smtClean="0">
                        <a:latin typeface="Cambria Math" panose="02040503050406030204" pitchFamily="18" charset="0"/>
                        <a:cs typeface="Arial" pitchFamily="34" charset="0"/>
                      </a:rPr>
                      <m:t>.</m:t>
                    </m:r>
                  </m:oMath>
                </a14:m>
                <a:endParaRPr lang="en-US" sz="2000" b="0" dirty="0">
                  <a:latin typeface="Arial" pitchFamily="34" charset="0"/>
                  <a:cs typeface="Arial" pitchFamily="34" charset="0"/>
                </a:endParaRPr>
              </a:p>
              <a:p>
                <a:pPr marL="457200" indent="-457200"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𝑍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𝑎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𝑏</m:t>
                        </m:r>
                      </m:e>
                    </m:acc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Arial" pitchFamily="34" charset="0"/>
                      </a:rPr>
                      <m:t>t</m:t>
                    </m:r>
                  </m:oMath>
                </a14:m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 which should be approximately AR(1).</a:t>
                </a:r>
              </a:p>
              <a:p>
                <a:pPr marL="457200" indent="-457200"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  <m:t>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 by fitting an AR(1) model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𝑍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000" dirty="0">
                  <a:latin typeface="Arial" pitchFamily="34" charset="0"/>
                  <a:cs typeface="Arial" pitchFamily="34" charset="0"/>
                </a:endParaRPr>
              </a:p>
              <a:p>
                <a:pPr marL="457200" indent="-457200"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(1−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  <m:t>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 t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2, ….,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 </a:t>
                </a:r>
              </a:p>
              <a:p>
                <a:pPr marL="457200" indent="-457200"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=(1−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  <m:t>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1−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  <m:t>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)(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𝑏𝑡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879600"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(1−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  <m:t>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𝑏𝑡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  <m:t>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−1)+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 pitchFamily="34" charset="0"/>
                                    <a:sym typeface="Symbol" panose="05050102010706020507" pitchFamily="18" charset="2"/>
                                  </a:rPr>
                                  <m:t>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</m:d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</m:oMath>
                </a14:m>
                <a:b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 pitchFamily="34" charset="0"/>
                                    <a:sym typeface="Symbol" panose="05050102010706020507" pitchFamily="18" charset="2"/>
                                  </a:rPr>
                                  <m:t>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 pitchFamily="34" charset="0"/>
                                    <a:sym typeface="Symbol" panose="05050102010706020507" pitchFamily="18" charset="2"/>
                                  </a:rPr>
                                  <m:t>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  <m:t>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Arial" pitchFamily="34" charset="0"/>
                      </a:rPr>
                      <m:t>t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Arial" pitchFamily="34" charset="0"/>
                      </a:rPr>
                      <m:t>−1)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000" dirty="0">
                  <a:latin typeface="Arial" pitchFamily="34" charset="0"/>
                  <a:cs typeface="Arial" pitchFamily="34" charset="0"/>
                </a:endParaRPr>
              </a:p>
              <a:p>
                <a:pPr marL="444500">
                  <a:spcBef>
                    <a:spcPts val="600"/>
                  </a:spcBef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c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(1−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  <m:t>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 pitchFamily="34" charset="0"/>
                                    <a:sym typeface="Symbol" panose="05050102010706020507" pitchFamily="18" charset="2"/>
                                  </a:rPr>
                                  <m:t>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  <m:t>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cs typeface="Arial" pitchFamily="34" charset="0"/>
                          </a:rPr>
                          <m:t>t</m:t>
                        </m:r>
                        <m:r>
                          <a:rPr lang="en-US" sz="2000">
                            <a:latin typeface="Cambria Math" panose="02040503050406030204" pitchFamily="18" charset="0"/>
                            <a:cs typeface="Arial" pitchFamily="34" charset="0"/>
                          </a:rPr>
                          <m:t>−1</m:t>
                        </m:r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  <a:cs typeface="Arial" pitchFamily="34" charset="0"/>
                      </a:rPr>
                      <m:t>,  </m:t>
                    </m:r>
                  </m:oMath>
                </a14:m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and </a:t>
                </a:r>
                <a:br>
                  <a:rPr lang="en-US" sz="2000" dirty="0">
                    <a:latin typeface="Arial" pitchFamily="34" charset="0"/>
                    <a:cs typeface="Arial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 pitchFamily="34" charset="0"/>
                                    <a:sym typeface="Symbol" panose="05050102010706020507" pitchFamily="18" charset="2"/>
                                  </a:rPr>
                                  <m:t>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8" y="2006601"/>
                <a:ext cx="8229601" cy="3962399"/>
              </a:xfrm>
              <a:prstGeom prst="rect">
                <a:avLst/>
              </a:prstGeom>
              <a:blipFill>
                <a:blip r:embed="rId4"/>
                <a:stretch>
                  <a:fillRect l="-667" t="-6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433191" y="5867400"/>
            <a:ext cx="6272409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Why did we do that?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480300" y="3035300"/>
            <a:ext cx="1206499" cy="9017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800" b="1" dirty="0">
                <a:solidFill>
                  <a:srgbClr val="008200"/>
                </a:solidFill>
                <a:latin typeface="Arial" pitchFamily="34" charset="0"/>
                <a:cs typeface="Arial" pitchFamily="34" charset="0"/>
              </a:rPr>
              <a:t>light board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Cochrane-</a:t>
            </a:r>
            <a:r>
              <a:rPr lang="en-IN" dirty="0" err="1"/>
              <a:t>Orcutt</a:t>
            </a:r>
            <a:r>
              <a:rPr lang="en-IN" dirty="0"/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88759406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7199" y="2565183"/>
                <a:ext cx="8229601" cy="86042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lnSpc>
                    <a:spcPts val="26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=(1−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  <m:t>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 pitchFamily="34" charset="0"/>
                                    <a:sym typeface="Symbol" panose="05050102010706020507" pitchFamily="18" charset="2"/>
                                  </a:rPr>
                                  <m:t>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where</a:t>
                </a:r>
              </a:p>
              <a:p>
                <a:pPr>
                  <a:lnSpc>
                    <a:spcPts val="2600"/>
                  </a:lnSpc>
                  <a:spcBef>
                    <a:spcPts val="600"/>
                  </a:spcBef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c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(1−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  <m:t>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 pitchFamily="34" charset="0"/>
                                    <a:sym typeface="Symbol" panose="05050102010706020507" pitchFamily="18" charset="2"/>
                                  </a:rPr>
                                  <m:t>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  <m:t>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cs typeface="Arial" pitchFamily="34" charset="0"/>
                          </a:rPr>
                          <m:t>t</m:t>
                        </m:r>
                        <m:r>
                          <a:rPr lang="en-US" sz="2000">
                            <a:latin typeface="Cambria Math" panose="02040503050406030204" pitchFamily="18" charset="0"/>
                            <a:cs typeface="Arial" pitchFamily="34" charset="0"/>
                          </a:rPr>
                          <m:t>−1</m:t>
                        </m:r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  <a:cs typeface="Arial" pitchFamily="34" charset="0"/>
                      </a:rPr>
                      <m:t>,  </m:t>
                    </m:r>
                  </m:oMath>
                </a14:m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 pitchFamily="34" charset="0"/>
                                    <a:sym typeface="Symbol" panose="05050102010706020507" pitchFamily="18" charset="2"/>
                                  </a:rPr>
                                  <m:t>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2565183"/>
                <a:ext cx="8229601" cy="860428"/>
              </a:xfrm>
              <a:prstGeom prst="rect">
                <a:avLst/>
              </a:prstGeom>
              <a:blipFill>
                <a:blip r:embed="rId3"/>
                <a:stretch>
                  <a:fillRect t="-7092" b="-354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590800" y="1614714"/>
                <a:ext cx="6045198" cy="49244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𝑏𝑡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(1−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  <m:t>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𝐵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)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. 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1614714"/>
                <a:ext cx="6045198" cy="492443"/>
              </a:xfrm>
              <a:prstGeom prst="rect">
                <a:avLst/>
              </a:prstGeom>
              <a:blipFill>
                <a:blip r:embed="rId4"/>
                <a:stretch>
                  <a:fillRect t="-6173" b="-37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/>
          <p:cNvSpPr/>
          <p:nvPr/>
        </p:nvSpPr>
        <p:spPr>
          <a:xfrm>
            <a:off x="4343400" y="4220028"/>
            <a:ext cx="1691698" cy="41534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00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196317" y="2514600"/>
            <a:ext cx="667052" cy="17269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646065" y="4220028"/>
                <a:ext cx="370255" cy="42101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𝑍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065" y="4220028"/>
                <a:ext cx="370255" cy="4210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 flipH="1">
            <a:off x="6096000" y="4419600"/>
            <a:ext cx="469972" cy="28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7199" y="3810000"/>
                <a:ext cx="7234661" cy="4257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lvl="1">
                  <a:lnSpc>
                    <a:spcPts val="26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 pitchFamily="34" charset="0"/>
                                    <a:sym typeface="Symbol" panose="05050102010706020507" pitchFamily="18" charset="2"/>
                                  </a:rPr>
                                  <m:t>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3810000"/>
                <a:ext cx="7234661" cy="425758"/>
              </a:xfrm>
              <a:prstGeom prst="rect">
                <a:avLst/>
              </a:prstGeom>
              <a:blipFill>
                <a:blip r:embed="rId6"/>
                <a:stretch>
                  <a:fillRect t="-2857" b="-28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457199" y="1602000"/>
            <a:ext cx="2402115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We transformed: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199" y="2052935"/>
            <a:ext cx="2402115" cy="37080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To the new model:</a:t>
            </a:r>
          </a:p>
        </p:txBody>
      </p:sp>
      <p:sp>
        <p:nvSpPr>
          <p:cNvPr id="15" name="Left Brace 14"/>
          <p:cNvSpPr/>
          <p:nvPr/>
        </p:nvSpPr>
        <p:spPr>
          <a:xfrm rot="16200000">
            <a:off x="1175158" y="2706042"/>
            <a:ext cx="414439" cy="1591351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16" name="TextBox 15"/>
          <p:cNvSpPr txBox="1"/>
          <p:nvPr/>
        </p:nvSpPr>
        <p:spPr>
          <a:xfrm>
            <a:off x="527045" y="3734496"/>
            <a:ext cx="1720855" cy="430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new constant</a:t>
            </a:r>
          </a:p>
        </p:txBody>
      </p:sp>
      <p:sp>
        <p:nvSpPr>
          <p:cNvPr id="18" name="Left Brace 17"/>
          <p:cNvSpPr/>
          <p:nvPr/>
        </p:nvSpPr>
        <p:spPr>
          <a:xfrm rot="16200000">
            <a:off x="3193205" y="2406343"/>
            <a:ext cx="414440" cy="2190750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19" name="TextBox 18"/>
          <p:cNvSpPr txBox="1"/>
          <p:nvPr/>
        </p:nvSpPr>
        <p:spPr>
          <a:xfrm>
            <a:off x="2362200" y="3734496"/>
            <a:ext cx="2130884" cy="6843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new independent variable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947902" y="2564073"/>
            <a:ext cx="217558" cy="3596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22" name="TextBox 21"/>
          <p:cNvSpPr txBox="1"/>
          <p:nvPr/>
        </p:nvSpPr>
        <p:spPr>
          <a:xfrm>
            <a:off x="2895600" y="2037426"/>
            <a:ext cx="1557346" cy="4052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same slope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57199" y="3429000"/>
                <a:ext cx="2863748" cy="49244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Let’s look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𝒈</m:t>
                        </m:r>
                      </m:e>
                      <m:sub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20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3429000"/>
                <a:ext cx="2863748" cy="492443"/>
              </a:xfrm>
              <a:prstGeom prst="rect">
                <a:avLst/>
              </a:prstGeom>
              <a:blipFill>
                <a:blip r:embed="rId7"/>
                <a:stretch>
                  <a:fillRect l="-2128" t="-6250" b="-375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ounded Rectangle 23"/>
          <p:cNvSpPr/>
          <p:nvPr/>
        </p:nvSpPr>
        <p:spPr>
          <a:xfrm>
            <a:off x="5262994" y="1625625"/>
            <a:ext cx="2153804" cy="3775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500915" y="2052935"/>
                <a:ext cx="2895600" cy="4616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lvl="1">
                  <a:spcBef>
                    <a:spcPts val="600"/>
                  </a:spcBef>
                </a:pPr>
                <a:r>
                  <a:rPr lang="en-US" sz="2000" dirty="0">
                    <a:cs typeface="Arial" pitchFamily="34" charset="0"/>
                    <a:sym typeface="Symbol" panose="05050102010706020507" pitchFamily="18" charset="2"/>
                  </a:rPr>
                  <a:t>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=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(1−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Arial" pitchFamily="34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 pitchFamily="34" charset="0"/>
                                    <a:sym typeface="Symbol" panose="05050102010706020507" pitchFamily="18" charset="2"/>
                                  </a:rPr>
                                  <m:t>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 pitchFamily="34" charset="0"/>
                                    <a:sym typeface="Symbol" panose="05050102010706020507" pitchFamily="18" charset="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  <m:t>𝐵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cs typeface="Arial" pitchFamily="34" charset="0"/>
                    <a:sym typeface="Symbol" panose="05050102010706020507" pitchFamily="18" charset="2"/>
                  </a:rPr>
                  <a:t> </a:t>
                </a:r>
                <a:endParaRPr lang="en-US" sz="20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915" y="2052935"/>
                <a:ext cx="2895600" cy="461665"/>
              </a:xfrm>
              <a:prstGeom prst="rect">
                <a:avLst/>
              </a:prstGeom>
              <a:blipFill>
                <a:blip r:embed="rId8"/>
                <a:stretch>
                  <a:fillRect l="-2105" t="-7895" b="-92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ounded Rectangle 26"/>
          <p:cNvSpPr/>
          <p:nvPr/>
        </p:nvSpPr>
        <p:spPr>
          <a:xfrm>
            <a:off x="5486400" y="2086428"/>
            <a:ext cx="2747781" cy="37758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31" name="Rounded Rectangle 30"/>
          <p:cNvSpPr/>
          <p:nvPr/>
        </p:nvSpPr>
        <p:spPr>
          <a:xfrm>
            <a:off x="5131509" y="2976738"/>
            <a:ext cx="2183692" cy="40124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220160" name="TextBox 220159"/>
          <p:cNvSpPr txBox="1"/>
          <p:nvPr/>
        </p:nvSpPr>
        <p:spPr>
          <a:xfrm>
            <a:off x="7422430" y="3403383"/>
            <a:ext cx="349970" cy="4055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57199" y="4216727"/>
                <a:ext cx="5715001" cy="42575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lvl="1">
                  <a:lnSpc>
                    <a:spcPts val="26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  <a:sym typeface="Symbol" panose="05050102010706020507" pitchFamily="18" charset="2"/>
                                    </a:rPr>
                                    <m:t>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𝐵</m:t>
                          </m:r>
                        </m:e>
                      </m:d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𝑍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  <a:sym typeface="Symbol" panose="05050102010706020507" pitchFamily="18" charset="2"/>
                                    </a:rPr>
                                    <m:t>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𝐵</m:t>
                          </m:r>
                        </m:e>
                      </m:d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  <a:sym typeface="Symbol" panose="05050102010706020507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  <a:sym typeface="Symbol" panose="05050102010706020507" pitchFamily="18" charset="2"/>
                                    </a:rPr>
                                    <m:t>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  <a:sym typeface="Symbol" panose="05050102010706020507" pitchFamily="18" charset="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  <a:sym typeface="Symbol" panose="05050102010706020507" pitchFamily="18" charset="2"/>
                                </a:rPr>
                                <m:t>𝐵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  <a:sym typeface="Symbol" panose="05050102010706020507" pitchFamily="18" charset="2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4216727"/>
                <a:ext cx="5715001" cy="425758"/>
              </a:xfrm>
              <a:prstGeom prst="rect">
                <a:avLst/>
              </a:prstGeom>
              <a:blipFill>
                <a:blip r:embed="rId9"/>
                <a:stretch>
                  <a:fillRect t="-2857" b="-1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168" name="TextBox 220167"/>
              <p:cNvSpPr txBox="1"/>
              <p:nvPr/>
            </p:nvSpPr>
            <p:spPr>
              <a:xfrm>
                <a:off x="457199" y="4673600"/>
                <a:ext cx="8229601" cy="8890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lnSpc>
                    <a:spcPts val="2600"/>
                  </a:lnSpc>
                  <a:spcBef>
                    <a:spcPts val="600"/>
                  </a:spcBef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The two factors: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 pitchFamily="34" charset="0"/>
                                    <a:sym typeface="Symbol" panose="05050102010706020507" pitchFamily="18" charset="2"/>
                                  </a:rPr>
                                  <m:t>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 pitchFamily="34" charset="0"/>
                                    <a:sym typeface="Symbol" panose="05050102010706020507" pitchFamily="18" charset="2"/>
                                  </a:rPr>
                                  <m:t>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 nearly cancel each other out </a:t>
                </a:r>
              </a:p>
              <a:p>
                <a:pPr marL="342900" indent="-342900">
                  <a:lnSpc>
                    <a:spcPts val="26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  <a:sym typeface="Symbol" panose="05050102010706020507" pitchFamily="18" charset="2"/>
                      </a:rPr>
                      <m:t>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 should be “nearly uncorrelated”</a:t>
                </a:r>
              </a:p>
            </p:txBody>
          </p:sp>
        </mc:Choice>
        <mc:Fallback xmlns="">
          <p:sp>
            <p:nvSpPr>
              <p:cNvPr id="220168" name="TextBox 2201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4673600"/>
                <a:ext cx="8229601" cy="889000"/>
              </a:xfrm>
              <a:prstGeom prst="rect">
                <a:avLst/>
              </a:prstGeom>
              <a:blipFill>
                <a:blip r:embed="rId10"/>
                <a:stretch>
                  <a:fillRect l="-741" t="-3425" b="-274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169" name="TextBox 220168"/>
              <p:cNvSpPr txBox="1"/>
              <p:nvPr/>
            </p:nvSpPr>
            <p:spPr>
              <a:xfrm>
                <a:off x="457198" y="5486400"/>
                <a:ext cx="8229601" cy="74520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Finally: </a:t>
                </a:r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: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𝑏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=0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 this “new” model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Using standard regression methods</a:t>
                </a:r>
              </a:p>
            </p:txBody>
          </p:sp>
        </mc:Choice>
        <mc:Fallback xmlns="">
          <p:sp>
            <p:nvSpPr>
              <p:cNvPr id="220169" name="TextBox 2201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8" y="5486400"/>
                <a:ext cx="8229601" cy="745209"/>
              </a:xfrm>
              <a:prstGeom prst="rect">
                <a:avLst/>
              </a:prstGeom>
              <a:blipFill>
                <a:blip r:embed="rId11"/>
                <a:stretch>
                  <a:fillRect l="-741" t="-3279" b="-1967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0172" name="Rounded Rectangle 220171"/>
          <p:cNvSpPr/>
          <p:nvPr/>
        </p:nvSpPr>
        <p:spPr>
          <a:xfrm>
            <a:off x="457199" y="2576426"/>
            <a:ext cx="355873" cy="359610"/>
          </a:xfrm>
          <a:prstGeom prst="roundRect">
            <a:avLst>
              <a:gd name="adj" fmla="val 2585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46" name="TextBox 45"/>
          <p:cNvSpPr txBox="1"/>
          <p:nvPr/>
        </p:nvSpPr>
        <p:spPr>
          <a:xfrm>
            <a:off x="2590801" y="3555783"/>
            <a:ext cx="2031996" cy="685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new dependent variable</a:t>
            </a:r>
          </a:p>
        </p:txBody>
      </p:sp>
      <p:cxnSp>
        <p:nvCxnSpPr>
          <p:cNvPr id="220174" name="Straight Arrow Connector 220173"/>
          <p:cNvCxnSpPr>
            <a:stCxn id="46" idx="0"/>
          </p:cNvCxnSpPr>
          <p:nvPr/>
        </p:nvCxnSpPr>
        <p:spPr>
          <a:xfrm flipH="1" flipV="1">
            <a:off x="863600" y="2882683"/>
            <a:ext cx="2743199" cy="6731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455289" y="5363028"/>
            <a:ext cx="1231511" cy="8819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800" b="1" dirty="0">
                <a:solidFill>
                  <a:srgbClr val="008200"/>
                </a:solidFill>
                <a:latin typeface="Arial" pitchFamily="34" charset="0"/>
                <a:cs typeface="Arial" pitchFamily="34" charset="0"/>
              </a:rPr>
              <a:t>light board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Logic behind the </a:t>
            </a:r>
            <a:br>
              <a:rPr lang="en-IN" sz="3200" dirty="0"/>
            </a:br>
            <a:r>
              <a:rPr lang="en-IN" sz="3200" dirty="0"/>
              <a:t>Cochrane-</a:t>
            </a:r>
            <a:r>
              <a:rPr lang="en-IN" sz="3200" dirty="0" err="1"/>
              <a:t>Orcutt</a:t>
            </a:r>
            <a:r>
              <a:rPr lang="en-IN" sz="3200" dirty="0"/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53249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0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0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20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20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20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20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220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/>
      <p:bldP spid="4" grpId="0"/>
      <p:bldP spid="8" grpId="0" animBg="1"/>
      <p:bldP spid="12" grpId="0" animBg="1"/>
      <p:bldP spid="6" grpId="0"/>
      <p:bldP spid="9" grpId="0"/>
      <p:bldP spid="13" grpId="0"/>
      <p:bldP spid="15" grpId="0" animBg="1"/>
      <p:bldP spid="15" grpId="1" animBg="1"/>
      <p:bldP spid="16" grpId="0" animBg="1"/>
      <p:bldP spid="16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2" grpId="0" animBg="1"/>
      <p:bldP spid="22" grpId="1" animBg="1"/>
      <p:bldP spid="21" grpId="0"/>
      <p:bldP spid="24" grpId="0" animBg="1"/>
      <p:bldP spid="26" grpId="0"/>
      <p:bldP spid="27" grpId="0" animBg="1"/>
      <p:bldP spid="31" grpId="0" animBg="1"/>
      <p:bldP spid="31" grpId="1" animBg="1"/>
      <p:bldP spid="220160" grpId="0" animBg="1"/>
      <p:bldP spid="220160" grpId="1" animBg="1"/>
      <p:bldP spid="34" grpId="0"/>
      <p:bldP spid="220168" grpId="0" build="p" bldLvl="2"/>
      <p:bldP spid="220169" grpId="0" build="p" bldLvl="2"/>
      <p:bldP spid="220172" grpId="0" animBg="1"/>
      <p:bldP spid="220172" grpId="1" animBg="1"/>
      <p:bldP spid="46" grpId="0" animBg="1"/>
      <p:bldP spid="46" grpId="1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4312796"/>
            <a:ext cx="8153400" cy="13260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On the next slide we discuss the performance of the Cochrane-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Orcutt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method on simulated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602000"/>
            <a:ext cx="82296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Test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= 0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using the test statistic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1986823"/>
              </p:ext>
            </p:extLst>
          </p:nvPr>
        </p:nvGraphicFramePr>
        <p:xfrm>
          <a:off x="529772" y="3033486"/>
          <a:ext cx="7061200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71" name="Equation" r:id="rId3" imgW="7061040" imgH="1206360" progId="Equation.DSMT4">
                  <p:embed/>
                </p:oleObj>
              </mc:Choice>
              <mc:Fallback>
                <p:oleObj name="Equation" r:id="rId3" imgW="7061040" imgH="120636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9772" y="3033486"/>
                        <a:ext cx="7061200" cy="1206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6190199"/>
              </p:ext>
            </p:extLst>
          </p:nvPr>
        </p:nvGraphicFramePr>
        <p:xfrm>
          <a:off x="2584450" y="2012206"/>
          <a:ext cx="19558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72" name="Equation" r:id="rId5" imgW="1955520" imgH="1054080" progId="Equation.DSMT4">
                  <p:embed/>
                </p:oleObj>
              </mc:Choice>
              <mc:Fallback>
                <p:oleObj name="Equation" r:id="rId5" imgW="1955520" imgH="1054080" progId="Equation.DSMT4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84450" y="2012206"/>
                        <a:ext cx="1955800" cy="105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BF9E177-5109-6741-9D51-87885927D304}"/>
              </a:ext>
            </a:extLst>
          </p:cNvPr>
          <p:cNvSpPr txBox="1"/>
          <p:nvPr/>
        </p:nvSpPr>
        <p:spPr>
          <a:xfrm>
            <a:off x="7455288" y="5361584"/>
            <a:ext cx="1231511" cy="95542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800" b="1" dirty="0">
                <a:solidFill>
                  <a:srgbClr val="008200"/>
                </a:solidFill>
                <a:latin typeface="Arial" pitchFamily="34" charset="0"/>
                <a:cs typeface="Arial" pitchFamily="34" charset="0"/>
              </a:rPr>
              <a:t>light board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Cochrane-</a:t>
            </a:r>
            <a:r>
              <a:rPr lang="en-IN" dirty="0" err="1"/>
              <a:t>Orcutt</a:t>
            </a:r>
            <a:r>
              <a:rPr lang="en-IN" dirty="0"/>
              <a:t> Test</a:t>
            </a:r>
          </a:p>
        </p:txBody>
      </p:sp>
    </p:spTree>
    <p:extLst>
      <p:ext uri="{BB962C8B-B14F-4D97-AF65-F5344CB8AC3E}">
        <p14:creationId xmlns:p14="http://schemas.microsoft.com/office/powerpoint/2010/main" val="173289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/>
      <p:bldP spid="4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061025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549BF-1EAA-4948-B353-E62A8825C5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Cochrane-</a:t>
            </a:r>
            <a:r>
              <a:rPr lang="en-US" dirty="0" err="1"/>
              <a:t>Orcutt</a:t>
            </a:r>
            <a:r>
              <a:rPr lang="en-US" dirty="0"/>
              <a:t> in R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Orcutt</a:t>
            </a:r>
            <a:r>
              <a:rPr lang="en-US" dirty="0"/>
              <a:t> Package)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4387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E5D529E-8CA5-E342-A799-15CEF85F509E}"/>
              </a:ext>
            </a:extLst>
          </p:cNvPr>
          <p:cNvSpPr/>
          <p:nvPr/>
        </p:nvSpPr>
        <p:spPr>
          <a:xfrm>
            <a:off x="457200" y="5453804"/>
            <a:ext cx="3052119" cy="70019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900"/>
              </a:spcBef>
            </a:pPr>
            <a:r>
              <a:rPr lang="en-US" sz="1600" b="1" dirty="0" err="1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cfit</a:t>
            </a:r>
            <a:r>
              <a:rPr lang="en-US" sz="1600" b="1" dirty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 = </a:t>
            </a:r>
            <a:r>
              <a:rPr lang="en-US" sz="1600" b="1" dirty="0" err="1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cochrane.orcutt</a:t>
            </a:r>
            <a:r>
              <a:rPr lang="en-US" sz="1600" b="1" dirty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(fit) </a:t>
            </a:r>
          </a:p>
          <a:p>
            <a:pPr>
              <a:spcBef>
                <a:spcPts val="900"/>
              </a:spcBef>
            </a:pPr>
            <a:r>
              <a:rPr lang="en-US" sz="1600" b="1" dirty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summary(</a:t>
            </a:r>
            <a:r>
              <a:rPr lang="en-US" sz="1600" b="1" dirty="0" err="1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cfit</a:t>
            </a:r>
            <a:r>
              <a:rPr lang="en-US" sz="1600" b="1" dirty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1F76BA-9CDD-0C46-BD8D-B3F039DDB0D8}"/>
              </a:ext>
            </a:extLst>
          </p:cNvPr>
          <p:cNvSpPr/>
          <p:nvPr/>
        </p:nvSpPr>
        <p:spPr>
          <a:xfrm>
            <a:off x="457200" y="2662797"/>
            <a:ext cx="4337222" cy="64633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900"/>
              </a:spcBef>
            </a:pPr>
            <a:r>
              <a:rPr lang="en-US" b="1" dirty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x = </a:t>
            </a:r>
            <a:r>
              <a:rPr lang="en-US" b="1" dirty="0" err="1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gen.sigplusnoise.wge</a:t>
            </a:r>
            <a:r>
              <a:rPr lang="en-US" b="1" dirty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(100, b0 = 0, b1= 0, phi= .95, </a:t>
            </a:r>
            <a:r>
              <a:rPr lang="en-US" b="1" dirty="0" err="1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sn</a:t>
            </a:r>
            <a:r>
              <a:rPr lang="en-US" b="1" dirty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 = 21)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B2E7A8-F1FA-8E44-A20D-95CE8DAB4165}"/>
              </a:ext>
            </a:extLst>
          </p:cNvPr>
          <p:cNvSpPr/>
          <p:nvPr/>
        </p:nvSpPr>
        <p:spPr>
          <a:xfrm>
            <a:off x="457200" y="3608178"/>
            <a:ext cx="3048000" cy="1546577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ts val="900"/>
              </a:spcBef>
            </a:pPr>
            <a:r>
              <a:rPr lang="en-US" b="1" dirty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t = seq(1,100,1)</a:t>
            </a:r>
          </a:p>
          <a:p>
            <a:pPr>
              <a:spcBef>
                <a:spcPts val="900"/>
              </a:spcBef>
            </a:pPr>
            <a:r>
              <a:rPr lang="en-US" b="1" dirty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df = </a:t>
            </a:r>
            <a:r>
              <a:rPr lang="en-US" b="1" dirty="0" err="1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data.frame</a:t>
            </a:r>
            <a:r>
              <a:rPr lang="en-US" b="1" dirty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(x = x, t= t)</a:t>
            </a:r>
          </a:p>
          <a:p>
            <a:pPr>
              <a:spcBef>
                <a:spcPts val="900"/>
              </a:spcBef>
            </a:pPr>
            <a:r>
              <a:rPr lang="en-US" b="1" dirty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fit = </a:t>
            </a:r>
            <a:r>
              <a:rPr lang="en-US" b="1" dirty="0" err="1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lm</a:t>
            </a:r>
            <a:r>
              <a:rPr lang="en-US" b="1" dirty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US" b="1" dirty="0" err="1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x~t</a:t>
            </a:r>
            <a:r>
              <a:rPr lang="en-US" b="1" dirty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, data = df)</a:t>
            </a:r>
          </a:p>
          <a:p>
            <a:pPr>
              <a:spcBef>
                <a:spcPts val="900"/>
              </a:spcBef>
            </a:pPr>
            <a:r>
              <a:rPr lang="en-US" b="1" dirty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summary(fit)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5880A7-127A-C24D-AADF-FB7DD3A3F1C4}"/>
              </a:ext>
            </a:extLst>
          </p:cNvPr>
          <p:cNvSpPr/>
          <p:nvPr/>
        </p:nvSpPr>
        <p:spPr>
          <a:xfrm>
            <a:off x="457200" y="1602000"/>
            <a:ext cx="4352441" cy="76174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900"/>
              </a:spcBef>
            </a:pPr>
            <a:r>
              <a:rPr lang="en-US" b="1" dirty="0" err="1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install.packages</a:t>
            </a:r>
            <a:r>
              <a:rPr lang="en-US" b="1" dirty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("</a:t>
            </a:r>
            <a:r>
              <a:rPr lang="en-US" b="1" dirty="0" err="1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orcutt</a:t>
            </a:r>
            <a:r>
              <a:rPr lang="en-US" b="1" dirty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")</a:t>
            </a:r>
          </a:p>
          <a:p>
            <a:pPr>
              <a:spcBef>
                <a:spcPts val="900"/>
              </a:spcBef>
            </a:pPr>
            <a:r>
              <a:rPr lang="en-US" b="1" dirty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library(</a:t>
            </a:r>
            <a:r>
              <a:rPr lang="en-US" b="1" dirty="0" err="1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orcutt</a:t>
            </a:r>
            <a:r>
              <a:rPr lang="en-US" b="1" dirty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8DBCC0-A6D9-0C4F-8BE1-CEEFF0EBB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7" t="4275" r="2474"/>
          <a:stretch/>
        </p:blipFill>
        <p:spPr>
          <a:xfrm>
            <a:off x="5293090" y="1602000"/>
            <a:ext cx="3393710" cy="23463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C795D6-8E96-A247-B81C-D91300BD3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823" y="3822700"/>
            <a:ext cx="4773977" cy="11386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3C6035E-4F09-C947-8B45-C2C6BB033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5334000"/>
            <a:ext cx="4724400" cy="939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IN" sz="3200" dirty="0"/>
              <a:t>Cochrane-</a:t>
            </a:r>
            <a:r>
              <a:rPr lang="en-IN" sz="3200" dirty="0" err="1"/>
              <a:t>Orcutt</a:t>
            </a:r>
            <a:r>
              <a:rPr lang="en-IN" sz="3200" dirty="0"/>
              <a:t> Test </a:t>
            </a:r>
            <a:br>
              <a:rPr lang="en-IN" sz="3200" dirty="0"/>
            </a:br>
            <a:r>
              <a:rPr lang="en-IN" sz="3200" dirty="0"/>
              <a:t>in R (in </a:t>
            </a:r>
            <a:r>
              <a:rPr lang="en-IN" sz="3200" dirty="0" err="1"/>
              <a:t>Orcutt</a:t>
            </a:r>
            <a:r>
              <a:rPr lang="en-IN" sz="3200" dirty="0"/>
              <a:t> Package)</a:t>
            </a:r>
          </a:p>
        </p:txBody>
      </p:sp>
    </p:spTree>
    <p:extLst>
      <p:ext uri="{BB962C8B-B14F-4D97-AF65-F5344CB8AC3E}">
        <p14:creationId xmlns:p14="http://schemas.microsoft.com/office/powerpoint/2010/main" val="60765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/>
          <a:srcRect t="51592" b="5094"/>
          <a:stretch/>
        </p:blipFill>
        <p:spPr>
          <a:xfrm>
            <a:off x="2119313" y="4565980"/>
            <a:ext cx="4905375" cy="21205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b="55288"/>
          <a:stretch/>
        </p:blipFill>
        <p:spPr>
          <a:xfrm>
            <a:off x="2119313" y="1906401"/>
            <a:ext cx="4905375" cy="21890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4601" y="1720830"/>
            <a:ext cx="19050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Original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24548" y="1720830"/>
            <a:ext cx="2488268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Sample autocorrelations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24400" y="4100800"/>
            <a:ext cx="2388416" cy="5283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Sample autocorrelations of differenced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85853" y="4191000"/>
            <a:ext cx="2109947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Differenced data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3817237"/>
              </p:ext>
            </p:extLst>
          </p:nvPr>
        </p:nvGraphicFramePr>
        <p:xfrm>
          <a:off x="2584450" y="1219200"/>
          <a:ext cx="39751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3" name="Equation" r:id="rId5" imgW="3974760" imgH="482400" progId="Equation.DSMT4">
                  <p:embed/>
                </p:oleObj>
              </mc:Choice>
              <mc:Fallback>
                <p:oleObj name="Equation" r:id="rId5" imgW="3974760" imgH="48240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84450" y="1219200"/>
                        <a:ext cx="3975100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Straight Arrow Connector 14"/>
          <p:cNvCxnSpPr/>
          <p:nvPr/>
        </p:nvCxnSpPr>
        <p:spPr>
          <a:xfrm flipH="1">
            <a:off x="3730625" y="4924779"/>
            <a:ext cx="4041777" cy="4536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457825" y="4924779"/>
            <a:ext cx="2314577" cy="5743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405077" y="3985654"/>
            <a:ext cx="1281723" cy="939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Arial" pitchFamily="34" charset="0"/>
                <a:cs typeface="Arial" pitchFamily="34" charset="0"/>
              </a:rPr>
              <a:t>Cyclic stationary behavior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010400" y="2235615"/>
            <a:ext cx="1676400" cy="6777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Arial" pitchFamily="34" charset="0"/>
                <a:cs typeface="Arial" pitchFamily="34" charset="0"/>
              </a:rPr>
              <a:t>Nonstationary-like behavior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IN" dirty="0"/>
              <a:t>A Model with a Unit Root</a:t>
            </a:r>
          </a:p>
        </p:txBody>
      </p:sp>
    </p:spTree>
    <p:extLst>
      <p:ext uri="{BB962C8B-B14F-4D97-AF65-F5344CB8AC3E}">
        <p14:creationId xmlns:p14="http://schemas.microsoft.com/office/powerpoint/2010/main" val="398933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22" grpId="0" animBg="1"/>
      <p:bldP spid="34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7200" y="1602001"/>
                <a:ext cx="8229600" cy="283407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We consider the model</a:t>
                </a:r>
                <a:br>
                  <a:rPr lang="en-US" sz="2000" dirty="0">
                    <a:latin typeface="Arial" pitchFamily="34" charset="0"/>
                    <a:cs typeface="Arial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𝑎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𝑏𝑡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 where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  <m:t>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</m:d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sz="2000" b="1" i="1" dirty="0">
                    <a:latin typeface="Arial" pitchFamily="34" charset="0"/>
                    <a:cs typeface="Arial" pitchFamily="34" charset="0"/>
                  </a:rPr>
                  <a:t>where </a:t>
                </a:r>
                <a:r>
                  <a:rPr lang="en-US" sz="20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b=0 </a:t>
                </a:r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itchFamily="34" charset="0"/>
                    <a:cs typeface="Arial" pitchFamily="34" charset="0"/>
                  </a:rPr>
                  <a:t>We test at the </a:t>
                </a:r>
                <a:r>
                  <a:rPr lang="en-US" dirty="0">
                    <a:latin typeface="Symbol" panose="05050102010706020507" pitchFamily="18" charset="2"/>
                  </a:rPr>
                  <a:t>.05 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level of significance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10 realizations were generated from the model above</a:t>
                </a:r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itchFamily="34" charset="0"/>
                    <a:cs typeface="Arial" pitchFamily="34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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  <a:sym typeface="Symbol" panose="05050102010706020507" pitchFamily="18" charset="2"/>
                      </a:rPr>
                      <m:t>=.9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itchFamily="34" charset="0"/>
                        <a:sym typeface="Symbol" panose="05050102010706020507" pitchFamily="18" charset="2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  <a:sym typeface="Symbol" panose="05050102010706020507" pitchFamily="18" charset="2"/>
                      </a:rPr>
                      <m:t>.95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Arial" pitchFamily="34" charset="0"/>
                        <a:sym typeface="Symbol" panose="05050102010706020507" pitchFamily="18" charset="2"/>
                      </a:rPr>
                      <m:t>,</m:t>
                    </m:r>
                  </m:oMath>
                </a14:m>
                <a:r>
                  <a:rPr lang="en-US" dirty="0">
                    <a:latin typeface="Arial" pitchFamily="34" charset="0"/>
                    <a:cs typeface="Arial" pitchFamily="34" charset="0"/>
                    <a:sym typeface="Symbol" panose="05050102010706020507" pitchFamily="18" charset="2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.975</a:t>
                </a:r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itchFamily="34" charset="0"/>
                    <a:cs typeface="Arial" pitchFamily="34" charset="0"/>
                  </a:rPr>
                  <a:t>Realization lengths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=100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and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200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 each case we record the number of times out of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we </a:t>
                </a:r>
                <a:r>
                  <a:rPr lang="en-US" sz="20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(incorrectly) </a:t>
                </a: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rejected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: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𝑏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=0</m:t>
                    </m:r>
                  </m:oMath>
                </a14:m>
                <a:r>
                  <a:rPr lang="en-US" sz="2000" dirty="0"/>
                  <a:t> </a:t>
                </a:r>
                <a:endParaRPr lang="en-US" sz="20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2001"/>
                <a:ext cx="8229600" cy="2834076"/>
              </a:xfrm>
              <a:prstGeom prst="rect">
                <a:avLst/>
              </a:prstGeom>
              <a:blipFill>
                <a:blip r:embed="rId2"/>
                <a:stretch>
                  <a:fillRect l="-667" t="-1075" b="-34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38200" y="4812957"/>
            <a:ext cx="5715000" cy="8028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=100          2/10                 4/10                       4/10</a:t>
            </a:r>
          </a:p>
          <a:p>
            <a:pPr>
              <a:spcBef>
                <a:spcPts val="600"/>
              </a:spcBef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=200          1/10                 2/10                       2/10</a:t>
            </a:r>
          </a:p>
        </p:txBody>
      </p:sp>
      <p:sp>
        <p:nvSpPr>
          <p:cNvPr id="6" name="Rectangle 5"/>
          <p:cNvSpPr/>
          <p:nvPr/>
        </p:nvSpPr>
        <p:spPr>
          <a:xfrm>
            <a:off x="1839093" y="4827372"/>
            <a:ext cx="4714107" cy="76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78222" y="4370172"/>
                <a:ext cx="4714107" cy="4616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  <m:t>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  <a:sym typeface="Symbol" panose="05050102010706020507" pitchFamily="18" charset="2"/>
                        </a:rPr>
                        <m:t>=.9             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  <m:t>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  <a:sym typeface="Symbol" panose="05050102010706020507" pitchFamily="18" charset="2"/>
                        </a:rPr>
                        <m:t>=.9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  <a:sym typeface="Symbol" panose="05050102010706020507" pitchFamily="18" charset="2"/>
                        </a:rPr>
                        <m:t>5               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  <a:sym typeface="Symbol" panose="05050102010706020507" pitchFamily="18" charset="2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  <m:t>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  <a:sym typeface="Symbol" panose="05050102010706020507" pitchFamily="18" charset="2"/>
                        </a:rPr>
                        <m:t>=.9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  <a:sym typeface="Symbol" panose="05050102010706020507" pitchFamily="18" charset="2"/>
                        </a:rPr>
                        <m:t>75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  <a:sym typeface="Symbol" panose="05050102010706020507" pitchFamily="18" charset="2"/>
                        </a:rPr>
                        <m:t> </m:t>
                      </m:r>
                    </m:oMath>
                  </m:oMathPara>
                </a14:m>
                <a:endParaRPr lang="en-US" sz="2000" dirty="0">
                  <a:latin typeface="Arial" pitchFamily="34" charset="0"/>
                  <a:cs typeface="Arial" pitchFamily="34" charset="0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8222" y="4370172"/>
                <a:ext cx="471410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57200" y="5572899"/>
            <a:ext cx="8229600" cy="7414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Note: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Results are much better than those using simple regression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Still higher than 5%   ??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Mini-Simulation: Using Cochran-</a:t>
            </a:r>
            <a:r>
              <a:rPr lang="en-IN" sz="3600" dirty="0" err="1"/>
              <a:t>Orcutt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02055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2" grpId="0" build="p" bldLvl="2"/>
      <p:bldP spid="6" grpId="0" animBg="1"/>
      <p:bldP spid="7" grpId="0"/>
      <p:bldP spid="5" grpId="0" build="p" bldLvl="2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4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4884842"/>
              </p:ext>
            </p:extLst>
          </p:nvPr>
        </p:nvGraphicFramePr>
        <p:xfrm>
          <a:off x="492067" y="1602000"/>
          <a:ext cx="4156133" cy="3517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95" name="Equation" r:id="rId4" imgW="4876560" imgH="380880" progId="Equation.DSMT4">
                  <p:embed/>
                </p:oleObj>
              </mc:Choice>
              <mc:Fallback>
                <p:oleObj name="Equation" r:id="rId4" imgW="4876560" imgH="380880" progId="Equation.DSMT4">
                  <p:embed/>
                  <p:pic>
                    <p:nvPicPr>
                      <p:cNvPr id="11264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067" y="1602000"/>
                        <a:ext cx="4156133" cy="3517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46" name="Text Box 4"/>
          <p:cNvSpPr txBox="1">
            <a:spLocks noChangeArrowheads="1"/>
          </p:cNvSpPr>
          <p:nvPr/>
        </p:nvSpPr>
        <p:spPr bwMode="auto">
          <a:xfrm>
            <a:off x="509954" y="3674532"/>
            <a:ext cx="6195646" cy="17684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 marL="457200" indent="-457200" fontAlgn="base">
              <a:spcBef>
                <a:spcPts val="600"/>
              </a:spcBef>
            </a:pPr>
            <a:r>
              <a:rPr lang="en-US" sz="2000" b="1" dirty="0">
                <a:solidFill>
                  <a:srgbClr val="000000"/>
                </a:solidFill>
                <a:latin typeface="Courier New" pitchFamily="49" charset="0"/>
              </a:rPr>
              <a:t>  50    18.4        27.2        37.2</a:t>
            </a:r>
          </a:p>
          <a:p>
            <a:pPr marL="457200" indent="-457200" fontAlgn="base">
              <a:spcBef>
                <a:spcPts val="600"/>
              </a:spcBef>
            </a:pPr>
            <a:r>
              <a:rPr lang="en-US" sz="2000" b="1" dirty="0">
                <a:solidFill>
                  <a:srgbClr val="000000"/>
                </a:solidFill>
                <a:latin typeface="Courier New" pitchFamily="49" charset="0"/>
              </a:rPr>
              <a:t> 100    16.0        20.0        28.4</a:t>
            </a:r>
          </a:p>
          <a:p>
            <a:pPr marL="457200" indent="-457200" fontAlgn="base">
              <a:spcBef>
                <a:spcPts val="600"/>
              </a:spcBef>
            </a:pPr>
            <a:r>
              <a:rPr lang="en-US" sz="2000" b="1" dirty="0">
                <a:solidFill>
                  <a:srgbClr val="000000"/>
                </a:solidFill>
                <a:latin typeface="Courier New" pitchFamily="49" charset="0"/>
              </a:rPr>
              <a:t> 250     8.0        12.4        17.6</a:t>
            </a:r>
          </a:p>
          <a:p>
            <a:pPr marL="457200" indent="-457200" fontAlgn="base">
              <a:spcBef>
                <a:spcPts val="600"/>
              </a:spcBef>
            </a:pPr>
            <a:r>
              <a:rPr lang="en-US" sz="2000" b="1" dirty="0">
                <a:solidFill>
                  <a:srgbClr val="000000"/>
                </a:solidFill>
                <a:latin typeface="Courier New" pitchFamily="49" charset="0"/>
              </a:rPr>
              <a:t>1000     4.8         8.4         9.6</a:t>
            </a:r>
          </a:p>
        </p:txBody>
      </p:sp>
      <p:sp>
        <p:nvSpPr>
          <p:cNvPr id="112647" name="Text Box 5"/>
          <p:cNvSpPr txBox="1">
            <a:spLocks noChangeArrowheads="1"/>
          </p:cNvSpPr>
          <p:nvPr/>
        </p:nvSpPr>
        <p:spPr bwMode="auto">
          <a:xfrm>
            <a:off x="457200" y="1905000"/>
            <a:ext cx="6951785" cy="83715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 marL="342900" indent="-34290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000000"/>
                </a:solidFill>
                <a:latin typeface="Times New Roman" pitchFamily="18" charset="0"/>
              </a:rPr>
              <a:t>b = </a:t>
            </a:r>
            <a:r>
              <a:rPr lang="en-US" sz="2000" dirty="0">
                <a:solidFill>
                  <a:srgbClr val="000000"/>
                </a:solidFill>
                <a:latin typeface="Times New Roman" pitchFamily="18" charset="0"/>
              </a:rPr>
              <a:t>0  </a:t>
            </a:r>
            <a:r>
              <a:rPr lang="en-US" sz="2000" dirty="0">
                <a:solidFill>
                  <a:srgbClr val="000000"/>
                </a:solidFill>
                <a:latin typeface="Arial" charset="0"/>
              </a:rPr>
              <a:t>(i.e. null hypothesis of zero slope is true)</a:t>
            </a:r>
          </a:p>
          <a:p>
            <a:pPr marL="342900" indent="-34290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charset="0"/>
              </a:rPr>
              <a:t>1000 replicates generated from each model</a:t>
            </a:r>
          </a:p>
        </p:txBody>
      </p:sp>
      <p:sp>
        <p:nvSpPr>
          <p:cNvPr id="112648" name="Text Box 6"/>
          <p:cNvSpPr txBox="1">
            <a:spLocks noChangeArrowheads="1"/>
          </p:cNvSpPr>
          <p:nvPr/>
        </p:nvSpPr>
        <p:spPr bwMode="auto">
          <a:xfrm>
            <a:off x="457200" y="2771397"/>
            <a:ext cx="8229600" cy="49078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pPr fontAlgn="base">
              <a:spcBef>
                <a:spcPts val="600"/>
              </a:spcBef>
            </a:pPr>
            <a:r>
              <a:rPr lang="en-US" sz="2000" b="1" dirty="0">
                <a:latin typeface="Arial" charset="0"/>
              </a:rPr>
              <a:t>Observed significance levels for tests </a:t>
            </a:r>
            <a:r>
              <a:rPr lang="en-US" sz="2000" b="1" i="1" dirty="0">
                <a:latin typeface="Times New Roman" pitchFamily="18" charset="0"/>
              </a:rPr>
              <a:t>H</a:t>
            </a:r>
            <a:r>
              <a:rPr lang="en-US" sz="2000" b="1" i="1" baseline="-25000" dirty="0">
                <a:latin typeface="Times New Roman" pitchFamily="18" charset="0"/>
              </a:rPr>
              <a:t> </a:t>
            </a:r>
            <a:r>
              <a:rPr lang="en-US" sz="2000" b="1" baseline="-25000" dirty="0">
                <a:latin typeface="Times New Roman" pitchFamily="18" charset="0"/>
              </a:rPr>
              <a:t>0</a:t>
            </a:r>
            <a:r>
              <a:rPr lang="en-US" sz="2000" b="1" dirty="0">
                <a:latin typeface="Times New Roman" pitchFamily="18" charset="0"/>
              </a:rPr>
              <a:t> : </a:t>
            </a:r>
            <a:r>
              <a:rPr lang="en-US" sz="2000" b="1" i="1" dirty="0">
                <a:latin typeface="Times New Roman" pitchFamily="18" charset="0"/>
              </a:rPr>
              <a:t>b</a:t>
            </a:r>
            <a:r>
              <a:rPr lang="en-US" sz="2000" b="1" dirty="0">
                <a:latin typeface="Times New Roman" pitchFamily="18" charset="0"/>
              </a:rPr>
              <a:t> = 0</a:t>
            </a:r>
            <a:r>
              <a:rPr lang="en-US" sz="2000" b="1" dirty="0">
                <a:latin typeface="Arial" charset="0"/>
              </a:rPr>
              <a:t> </a:t>
            </a:r>
          </a:p>
        </p:txBody>
      </p:sp>
      <p:sp>
        <p:nvSpPr>
          <p:cNvPr id="112649" name="Line 7"/>
          <p:cNvSpPr>
            <a:spLocks noChangeShapeType="1"/>
          </p:cNvSpPr>
          <p:nvPr/>
        </p:nvSpPr>
        <p:spPr bwMode="auto">
          <a:xfrm>
            <a:off x="3260725" y="3233207"/>
            <a:ext cx="10746" cy="2116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square">
            <a:noAutofit/>
          </a:bodyPr>
          <a:lstStyle/>
          <a:p>
            <a:pPr fontAlgn="base">
              <a:spcBef>
                <a:spcPts val="600"/>
              </a:spcBef>
            </a:pPr>
            <a:endParaRPr lang="en-US" sz="2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2651" name="Line 9"/>
          <p:cNvSpPr>
            <a:spLocks noChangeShapeType="1"/>
          </p:cNvSpPr>
          <p:nvPr/>
        </p:nvSpPr>
        <p:spPr bwMode="auto">
          <a:xfrm flipH="1">
            <a:off x="1530350" y="3233207"/>
            <a:ext cx="2441" cy="2116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square">
            <a:noAutofit/>
          </a:bodyPr>
          <a:lstStyle/>
          <a:p>
            <a:pPr fontAlgn="base">
              <a:spcBef>
                <a:spcPts val="600"/>
              </a:spcBef>
            </a:pPr>
            <a:endParaRPr lang="en-US" sz="2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2652" name="Line 10"/>
          <p:cNvSpPr>
            <a:spLocks noChangeShapeType="1"/>
          </p:cNvSpPr>
          <p:nvPr/>
        </p:nvSpPr>
        <p:spPr bwMode="auto">
          <a:xfrm flipV="1">
            <a:off x="808292" y="3670300"/>
            <a:ext cx="555673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noAutofit/>
          </a:bodyPr>
          <a:lstStyle/>
          <a:p>
            <a:pPr fontAlgn="base">
              <a:spcBef>
                <a:spcPts val="600"/>
              </a:spcBef>
            </a:pPr>
            <a:endParaRPr lang="en-US" sz="260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11264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3753363"/>
              </p:ext>
            </p:extLst>
          </p:nvPr>
        </p:nvGraphicFramePr>
        <p:xfrm>
          <a:off x="940777" y="3276600"/>
          <a:ext cx="53340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96" name="Equation" r:id="rId6" imgW="5778360" imgH="393480" progId="Equation.DSMT4">
                  <p:embed/>
                </p:oleObj>
              </mc:Choice>
              <mc:Fallback>
                <p:oleObj name="Equation" r:id="rId6" imgW="5778360" imgH="393480" progId="Equation.DSMT4">
                  <p:embed/>
                  <p:pic>
                    <p:nvPicPr>
                      <p:cNvPr id="112643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777" y="3276600"/>
                        <a:ext cx="5334000" cy="39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57" name="Rectangle 16"/>
          <p:cNvSpPr>
            <a:spLocks noChangeArrowheads="1"/>
          </p:cNvSpPr>
          <p:nvPr/>
        </p:nvSpPr>
        <p:spPr bwMode="auto">
          <a:xfrm>
            <a:off x="2306520" y="4668689"/>
            <a:ext cx="184731" cy="49244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noAutofit/>
          </a:bodyPr>
          <a:lstStyle/>
          <a:p>
            <a:pPr fontAlgn="base">
              <a:spcBef>
                <a:spcPts val="600"/>
              </a:spcBef>
            </a:pPr>
            <a:endParaRPr lang="en-US" sz="2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" name="Line 7"/>
          <p:cNvSpPr>
            <a:spLocks noChangeShapeType="1"/>
          </p:cNvSpPr>
          <p:nvPr/>
        </p:nvSpPr>
        <p:spPr bwMode="auto">
          <a:xfrm>
            <a:off x="4999404" y="3233207"/>
            <a:ext cx="10746" cy="211560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square">
            <a:noAutofit/>
          </a:bodyPr>
          <a:lstStyle/>
          <a:p>
            <a:pPr fontAlgn="base">
              <a:spcBef>
                <a:spcPts val="600"/>
              </a:spcBef>
            </a:pPr>
            <a:endParaRPr lang="en-US" sz="2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" y="5562600"/>
            <a:ext cx="8229600" cy="4635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Conclusion: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Cochrane-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Orcutt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has significance levels inflated over 5%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IN" sz="3200" dirty="0"/>
              <a:t>More Extensive Cochrane-</a:t>
            </a:r>
            <a:r>
              <a:rPr lang="en-IN" sz="3200" dirty="0" err="1"/>
              <a:t>Orcutt</a:t>
            </a:r>
            <a:r>
              <a:rPr lang="en-IN" sz="3200" dirty="0"/>
              <a:t> </a:t>
            </a:r>
            <a:br>
              <a:rPr lang="en-IN" sz="3200" dirty="0"/>
            </a:br>
            <a:r>
              <a:rPr lang="en-IN" sz="3200" dirty="0"/>
              <a:t>Simulation Results</a:t>
            </a:r>
          </a:p>
        </p:txBody>
      </p:sp>
    </p:spTree>
    <p:extLst>
      <p:ext uri="{BB962C8B-B14F-4D97-AF65-F5344CB8AC3E}">
        <p14:creationId xmlns:p14="http://schemas.microsoft.com/office/powerpoint/2010/main" val="1604862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2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2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2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2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2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2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2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6" grpId="0"/>
      <p:bldP spid="112647" grpId="0"/>
      <p:bldP spid="112648" grpId="0"/>
      <p:bldP spid="112649" grpId="0" animBg="1"/>
      <p:bldP spid="112651" grpId="0" animBg="1"/>
      <p:bldP spid="112652" grpId="0" animBg="1"/>
      <p:bldP spid="18" grpId="0" animBg="1"/>
      <p:bldP spid="2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459498"/>
            <a:ext cx="8229600" cy="43698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Recall:</a:t>
            </a:r>
          </a:p>
          <a:p>
            <a:pPr marL="0" lvl="1">
              <a:spcBef>
                <a:spcPts val="600"/>
              </a:spcBef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Type I error rate: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Probability of rejecting the null when it is true.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We typically run hypothesis tests controlling the Type I error rate to be small (commonly </a:t>
            </a:r>
            <a:r>
              <a:rPr lang="en-US" sz="2400" i="1" dirty="0">
                <a:latin typeface="Arial" pitchFamily="34" charset="0"/>
                <a:cs typeface="Arial" pitchFamily="34" charset="0"/>
                <a:sym typeface="Symbol" panose="05050102010706020507" pitchFamily="18" charset="2"/>
              </a:rPr>
              <a:t>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=.05)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We want there to be a small chance of rejecting the null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when it is true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In our case we want there to be a small chance of declaring there is a deterministic trend 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sz="2000" i="1" dirty="0">
                <a:latin typeface="Symbol" panose="05050102010706020507" pitchFamily="18" charset="2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sz="2000" dirty="0">
                <a:latin typeface="Symbol" panose="05050102010706020507" pitchFamily="18" charset="2"/>
                <a:cs typeface="Arial" panose="020B0604020202020204" pitchFamily="34" charset="0"/>
                <a:sym typeface="Symbol" panose="05050102010706020507" pitchFamily="18" charset="2"/>
              </a:rPr>
              <a:t> 0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when it is actually zero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i.e. when the only trending in the data is correlation-based random trends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Comments about Inflated </a:t>
            </a:r>
            <a:br>
              <a:rPr lang="en-IN" sz="3200" dirty="0"/>
            </a:br>
            <a:r>
              <a:rPr lang="en-IN" sz="3200" dirty="0"/>
              <a:t>Rejection Rates</a:t>
            </a:r>
          </a:p>
        </p:txBody>
      </p:sp>
    </p:spTree>
    <p:extLst>
      <p:ext uri="{BB962C8B-B14F-4D97-AF65-F5344CB8AC3E}">
        <p14:creationId xmlns:p14="http://schemas.microsoft.com/office/powerpoint/2010/main" val="93423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7200" y="2004358"/>
                <a:ext cx="8229600" cy="416784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It’s a difficult problem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 has a positive correlation structure</a:t>
                </a:r>
              </a:p>
              <a:p>
                <a:pPr marL="742950" lvl="1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itchFamily="34" charset="0"/>
                    <a:cs typeface="Arial" pitchFamily="34" charset="0"/>
                  </a:rPr>
                  <a:t>That produces “random trends”</a:t>
                </a:r>
              </a:p>
              <a:p>
                <a:pPr marL="742950" lvl="1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itchFamily="34" charset="0"/>
                    <a:cs typeface="Arial" pitchFamily="34" charset="0"/>
                  </a:rPr>
                  <a:t>And are difficult to distinguish from “deterministic trends”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Ignoring the correlation structure in the residuals and running a </a:t>
                </a:r>
                <a:r>
                  <a:rPr lang="en-US" sz="2000" b="1" i="1" dirty="0">
                    <a:latin typeface="Arial" pitchFamily="34" charset="0"/>
                    <a:cs typeface="Arial" pitchFamily="34" charset="0"/>
                  </a:rPr>
                  <a:t>standard regression analysis is a very bad idea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The Cochrane-</a:t>
                </a:r>
                <a:r>
                  <a:rPr lang="en-US" sz="2000" dirty="0" err="1">
                    <a:latin typeface="Arial" pitchFamily="34" charset="0"/>
                    <a:cs typeface="Arial" pitchFamily="34" charset="0"/>
                  </a:rPr>
                  <a:t>Orcutt</a:t>
                </a: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 technique helps adjust for the correlation structure but still rejects the null hypothesis more often than it should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Other methods such as ML (used by SAS) have similar problems with inflated significance levels</a:t>
                </a:r>
              </a:p>
              <a:p>
                <a:pPr marL="742950" lvl="1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itchFamily="34" charset="0"/>
                    <a:cs typeface="Arial" pitchFamily="34" charset="0"/>
                  </a:rPr>
                  <a:t>See Woodward, </a:t>
                </a:r>
                <a:r>
                  <a:rPr lang="en-US" dirty="0" err="1">
                    <a:latin typeface="Arial" pitchFamily="34" charset="0"/>
                    <a:cs typeface="Arial" pitchFamily="34" charset="0"/>
                  </a:rPr>
                  <a:t>Bottone</a:t>
                </a:r>
                <a:r>
                  <a:rPr lang="en-US" dirty="0">
                    <a:latin typeface="Arial" pitchFamily="34" charset="0"/>
                    <a:cs typeface="Arial" pitchFamily="34" charset="0"/>
                  </a:rPr>
                  <a:t>, and Gray (1993) for more discussion of these issues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004358"/>
                <a:ext cx="8229600" cy="4167842"/>
              </a:xfrm>
              <a:prstGeom prst="rect">
                <a:avLst/>
              </a:prstGeom>
              <a:blipFill>
                <a:blip r:embed="rId2"/>
                <a:stretch>
                  <a:fillRect l="-667" t="-731" r="-59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155234" y="1513100"/>
                <a:ext cx="2833533" cy="523220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𝑎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𝑏𝑡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5234" y="1513100"/>
                <a:ext cx="283353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IN" dirty="0"/>
              <a:t>Testing for Trend: Summary</a:t>
            </a:r>
          </a:p>
        </p:txBody>
      </p:sp>
    </p:spTree>
    <p:extLst>
      <p:ext uri="{BB962C8B-B14F-4D97-AF65-F5344CB8AC3E}">
        <p14:creationId xmlns:p14="http://schemas.microsoft.com/office/powerpoint/2010/main" val="309544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08250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Bonus Material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22548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7203" name="Text Box 3"/>
          <p:cNvSpPr txBox="1">
            <a:spLocks noChangeArrowheads="1"/>
          </p:cNvSpPr>
          <p:nvPr/>
        </p:nvSpPr>
        <p:spPr bwMode="auto">
          <a:xfrm>
            <a:off x="457200" y="1602000"/>
            <a:ext cx="8229600" cy="129266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pPr fontAlgn="base">
              <a:spcBef>
                <a:spcPts val="600"/>
              </a:spcBef>
            </a:pPr>
            <a:r>
              <a:rPr lang="en-US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Woodward, Bottone, and Gray (1997). </a:t>
            </a:r>
            <a:r>
              <a:rPr lang="en-US" sz="2800" i="1" dirty="0">
                <a:solidFill>
                  <a:srgbClr val="000000"/>
                </a:solidFill>
                <a:latin typeface="Times New Roman" pitchFamily="18" charset="0"/>
              </a:rPr>
              <a:t>Journal of  Agricultural, Biological, and Environmental Statistics</a:t>
            </a:r>
            <a:r>
              <a:rPr lang="en-US" sz="2800" i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2800" i="1" dirty="0">
                <a:solidFill>
                  <a:srgbClr val="000000"/>
                </a:solidFill>
                <a:latin typeface="Times New Roman" pitchFamily="18" charset="0"/>
              </a:rPr>
              <a:t>(JABES)</a:t>
            </a:r>
            <a:r>
              <a:rPr lang="en-US" sz="2800" dirty="0">
                <a:solidFill>
                  <a:srgbClr val="000000"/>
                </a:solidFill>
                <a:latin typeface="Times New Roman" pitchFamily="18" charset="0"/>
              </a:rPr>
              <a:t>, 403-416.</a:t>
            </a:r>
          </a:p>
        </p:txBody>
      </p:sp>
      <p:sp>
        <p:nvSpPr>
          <p:cNvPr id="3507205" name="Text Box 5"/>
          <p:cNvSpPr txBox="1">
            <a:spLocks noChangeArrowheads="1"/>
          </p:cNvSpPr>
          <p:nvPr/>
        </p:nvSpPr>
        <p:spPr bwMode="auto">
          <a:xfrm>
            <a:off x="457200" y="2996042"/>
            <a:ext cx="7702062" cy="158865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pPr fontAlgn="base">
              <a:spcBef>
                <a:spcPts val="600"/>
              </a:spcBef>
            </a:pPr>
            <a:r>
              <a:rPr lang="en-US" sz="2800" dirty="0">
                <a:solidFill>
                  <a:srgbClr val="000000"/>
                </a:solidFill>
                <a:latin typeface="Arial" charset="0"/>
              </a:rPr>
              <a:t>These authors devised a method for improving the observed significance levels</a:t>
            </a:r>
          </a:p>
          <a:p>
            <a:pPr marL="457200" indent="-45720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rial" charset="0"/>
              </a:rPr>
              <a:t>Based on a bootstrap = based technique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4757003"/>
            <a:ext cx="8229600" cy="6531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3200" b="1" dirty="0" err="1">
                <a:solidFill>
                  <a:srgbClr val="008200"/>
                </a:solidFill>
                <a:latin typeface="Arial" pitchFamily="34" charset="0"/>
                <a:cs typeface="Arial" pitchFamily="34" charset="0"/>
              </a:rPr>
              <a:t>Bivin</a:t>
            </a:r>
            <a:r>
              <a:rPr lang="en-US" sz="3200" b="1" dirty="0">
                <a:solidFill>
                  <a:srgbClr val="008200"/>
                </a:solidFill>
                <a:latin typeface="Arial" pitchFamily="34" charset="0"/>
                <a:cs typeface="Arial" pitchFamily="34" charset="0"/>
              </a:rPr>
              <a:t>: let’s talk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Bootstrap Method</a:t>
            </a:r>
          </a:p>
        </p:txBody>
      </p:sp>
    </p:spTree>
    <p:extLst>
      <p:ext uri="{BB962C8B-B14F-4D97-AF65-F5344CB8AC3E}">
        <p14:creationId xmlns:p14="http://schemas.microsoft.com/office/powerpoint/2010/main" val="3117343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7203" grpId="0"/>
      <p:bldP spid="3507205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4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548722"/>
              </p:ext>
            </p:extLst>
          </p:nvPr>
        </p:nvGraphicFramePr>
        <p:xfrm>
          <a:off x="520700" y="1600200"/>
          <a:ext cx="3657599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19" name="Equation" r:id="rId4" imgW="4876560" imgH="380880" progId="Equation.DSMT4">
                  <p:embed/>
                </p:oleObj>
              </mc:Choice>
              <mc:Fallback>
                <p:oleObj name="Equation" r:id="rId4" imgW="4876560" imgH="380880" progId="Equation.DSMT4">
                  <p:embed/>
                  <p:pic>
                    <p:nvPicPr>
                      <p:cNvPr id="11264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700" y="1600200"/>
                        <a:ext cx="3657599" cy="3095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46" name="Text Box 4"/>
          <p:cNvSpPr txBox="1">
            <a:spLocks noChangeArrowheads="1"/>
          </p:cNvSpPr>
          <p:nvPr/>
        </p:nvSpPr>
        <p:spPr bwMode="auto">
          <a:xfrm>
            <a:off x="838200" y="3798967"/>
            <a:ext cx="5702300" cy="159853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pPr marL="457200" indent="-457200" fontAlgn="base">
              <a:spcBef>
                <a:spcPts val="60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  <a:latin typeface="Courier New" pitchFamily="49" charset="0"/>
              </a:rPr>
              <a:t>  50    18.4        27.2        37.2</a:t>
            </a:r>
          </a:p>
          <a:p>
            <a:pPr marL="457200" indent="-457200" fontAlgn="base">
              <a:spcBef>
                <a:spcPts val="60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  <a:latin typeface="Courier New" pitchFamily="49" charset="0"/>
              </a:rPr>
              <a:t> 100    16.0        20.0        28.4</a:t>
            </a:r>
          </a:p>
          <a:p>
            <a:pPr marL="457200" indent="-457200" fontAlgn="base">
              <a:spcBef>
                <a:spcPts val="60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  <a:latin typeface="Courier New" pitchFamily="49" charset="0"/>
              </a:rPr>
              <a:t> 250     8.0        12.4        17.6</a:t>
            </a:r>
          </a:p>
          <a:p>
            <a:pPr marL="457200" indent="-457200" fontAlgn="base">
              <a:spcBef>
                <a:spcPts val="60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  <a:latin typeface="Courier New" pitchFamily="49" charset="0"/>
              </a:rPr>
              <a:t>1000     4.8         8.4         9.6</a:t>
            </a:r>
          </a:p>
        </p:txBody>
      </p:sp>
      <p:sp>
        <p:nvSpPr>
          <p:cNvPr id="112647" name="Text Box 5"/>
          <p:cNvSpPr txBox="1">
            <a:spLocks noChangeArrowheads="1"/>
          </p:cNvSpPr>
          <p:nvPr/>
        </p:nvSpPr>
        <p:spPr bwMode="auto">
          <a:xfrm>
            <a:off x="457200" y="1930400"/>
            <a:ext cx="8229599" cy="83715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 marL="342900" indent="-34290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000000"/>
                </a:solidFill>
                <a:latin typeface="Times New Roman" pitchFamily="18" charset="0"/>
              </a:rPr>
              <a:t>b = </a:t>
            </a:r>
            <a:r>
              <a:rPr lang="en-US" sz="2000" dirty="0">
                <a:solidFill>
                  <a:srgbClr val="000000"/>
                </a:solidFill>
                <a:latin typeface="Times New Roman" pitchFamily="18" charset="0"/>
              </a:rPr>
              <a:t>0 </a:t>
            </a:r>
            <a:r>
              <a:rPr lang="en-US" sz="2000" dirty="0">
                <a:solidFill>
                  <a:srgbClr val="000000"/>
                </a:solidFill>
                <a:latin typeface="Arial" charset="0"/>
              </a:rPr>
              <a:t>(i.e. null hypothesis of zero slope is true)</a:t>
            </a:r>
          </a:p>
          <a:p>
            <a:pPr marL="342900" indent="-34290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charset="0"/>
              </a:rPr>
              <a:t>1000 replicates generated from each model</a:t>
            </a:r>
          </a:p>
        </p:txBody>
      </p:sp>
      <p:sp>
        <p:nvSpPr>
          <p:cNvPr id="112648" name="Text Box 6"/>
          <p:cNvSpPr txBox="1">
            <a:spLocks noChangeArrowheads="1"/>
          </p:cNvSpPr>
          <p:nvPr/>
        </p:nvSpPr>
        <p:spPr bwMode="auto">
          <a:xfrm>
            <a:off x="457200" y="2743200"/>
            <a:ext cx="8229600" cy="39625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Observed significance levels for tests </a:t>
            </a:r>
            <a:r>
              <a:rPr lang="en-US" sz="2000" b="1" i="1" dirty="0">
                <a:latin typeface="Times New Roman" pitchFamily="18" charset="0"/>
              </a:rPr>
              <a:t>H</a:t>
            </a:r>
            <a:r>
              <a:rPr lang="en-US" sz="2000" b="1" i="1" baseline="-25000" dirty="0">
                <a:latin typeface="Times New Roman" pitchFamily="18" charset="0"/>
              </a:rPr>
              <a:t> </a:t>
            </a:r>
            <a:r>
              <a:rPr lang="en-US" sz="2000" b="1" baseline="-25000" dirty="0">
                <a:latin typeface="Times New Roman" pitchFamily="18" charset="0"/>
              </a:rPr>
              <a:t>0</a:t>
            </a:r>
            <a:r>
              <a:rPr lang="en-US" sz="2000" b="1" dirty="0">
                <a:latin typeface="Times New Roman" pitchFamily="18" charset="0"/>
              </a:rPr>
              <a:t> : </a:t>
            </a:r>
            <a:r>
              <a:rPr lang="en-US" sz="2000" b="1" i="1" dirty="0">
                <a:latin typeface="Times New Roman" pitchFamily="18" charset="0"/>
              </a:rPr>
              <a:t>b</a:t>
            </a:r>
            <a:r>
              <a:rPr lang="en-US" sz="2000" b="1" dirty="0">
                <a:latin typeface="Times New Roman" pitchFamily="18" charset="0"/>
              </a:rPr>
              <a:t> = 0</a:t>
            </a:r>
            <a:r>
              <a:rPr lang="en-US" sz="2000" b="1" dirty="0">
                <a:latin typeface="Arial" charset="0"/>
              </a:rPr>
              <a:t> </a:t>
            </a:r>
          </a:p>
        </p:txBody>
      </p:sp>
      <p:sp>
        <p:nvSpPr>
          <p:cNvPr id="112649" name="Line 7"/>
          <p:cNvSpPr>
            <a:spLocks noChangeShapeType="1"/>
          </p:cNvSpPr>
          <p:nvPr/>
        </p:nvSpPr>
        <p:spPr bwMode="auto">
          <a:xfrm flipH="1">
            <a:off x="3628292" y="3147800"/>
            <a:ext cx="0" cy="221672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no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2650" name="Line 8"/>
          <p:cNvSpPr>
            <a:spLocks noChangeShapeType="1"/>
          </p:cNvSpPr>
          <p:nvPr/>
        </p:nvSpPr>
        <p:spPr bwMode="auto">
          <a:xfrm>
            <a:off x="5433646" y="3147800"/>
            <a:ext cx="0" cy="221672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no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2651" name="Line 9"/>
          <p:cNvSpPr>
            <a:spLocks noChangeShapeType="1"/>
          </p:cNvSpPr>
          <p:nvPr/>
        </p:nvSpPr>
        <p:spPr bwMode="auto">
          <a:xfrm>
            <a:off x="1822938" y="3147800"/>
            <a:ext cx="0" cy="221672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no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2652" name="Line 10"/>
          <p:cNvSpPr>
            <a:spLocks noChangeShapeType="1"/>
          </p:cNvSpPr>
          <p:nvPr/>
        </p:nvSpPr>
        <p:spPr bwMode="auto">
          <a:xfrm flipV="1">
            <a:off x="1119554" y="3722763"/>
            <a:ext cx="555673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no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11264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8983988"/>
              </p:ext>
            </p:extLst>
          </p:nvPr>
        </p:nvGraphicFramePr>
        <p:xfrm>
          <a:off x="1271954" y="3252863"/>
          <a:ext cx="53340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20" name="Equation" r:id="rId6" imgW="5778360" imgH="393480" progId="Equation.DSMT4">
                  <p:embed/>
                </p:oleObj>
              </mc:Choice>
              <mc:Fallback>
                <p:oleObj name="Equation" r:id="rId6" imgW="5778360" imgH="393480" progId="Equation.DSMT4">
                  <p:embed/>
                  <p:pic>
                    <p:nvPicPr>
                      <p:cNvPr id="112643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1954" y="3252863"/>
                        <a:ext cx="5334000" cy="39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53" name="Text Box 12"/>
          <p:cNvSpPr txBox="1">
            <a:spLocks noChangeArrowheads="1"/>
          </p:cNvSpPr>
          <p:nvPr/>
        </p:nvSpPr>
        <p:spPr bwMode="auto">
          <a:xfrm>
            <a:off x="2737338" y="3798964"/>
            <a:ext cx="844062" cy="157313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</a:pPr>
            <a:r>
              <a:rPr lang="en-US" sz="2000" b="1" i="1" dirty="0">
                <a:solidFill>
                  <a:srgbClr val="FC0000"/>
                </a:solidFill>
                <a:latin typeface="Courier New" pitchFamily="49" charset="0"/>
              </a:rPr>
              <a:t> 5.9</a:t>
            </a:r>
          </a:p>
          <a:p>
            <a:pPr fontAlgn="base">
              <a:spcBef>
                <a:spcPts val="600"/>
              </a:spcBef>
              <a:spcAft>
                <a:spcPct val="0"/>
              </a:spcAft>
            </a:pPr>
            <a:r>
              <a:rPr lang="en-US" sz="2000" b="1" i="1" dirty="0">
                <a:solidFill>
                  <a:srgbClr val="FC0000"/>
                </a:solidFill>
                <a:latin typeface="Courier New" pitchFamily="49" charset="0"/>
              </a:rPr>
              <a:t> 6.4</a:t>
            </a:r>
          </a:p>
          <a:p>
            <a:pPr fontAlgn="base">
              <a:spcBef>
                <a:spcPts val="600"/>
              </a:spcBef>
              <a:spcAft>
                <a:spcPct val="0"/>
              </a:spcAft>
            </a:pPr>
            <a:r>
              <a:rPr lang="en-US" sz="2000" b="1" i="1" dirty="0">
                <a:solidFill>
                  <a:srgbClr val="FC0000"/>
                </a:solidFill>
                <a:latin typeface="Courier New" pitchFamily="49" charset="0"/>
              </a:rPr>
              <a:t> 3.8</a:t>
            </a:r>
          </a:p>
          <a:p>
            <a:pPr fontAlgn="base">
              <a:spcBef>
                <a:spcPts val="600"/>
              </a:spcBef>
              <a:spcAft>
                <a:spcPct val="0"/>
              </a:spcAft>
            </a:pPr>
            <a:r>
              <a:rPr lang="en-US" sz="2000" b="1" i="1" dirty="0">
                <a:solidFill>
                  <a:srgbClr val="FC0000"/>
                </a:solidFill>
                <a:latin typeface="Courier New" pitchFamily="49" charset="0"/>
              </a:rPr>
              <a:t> 4.1</a:t>
            </a:r>
          </a:p>
        </p:txBody>
      </p:sp>
      <p:sp>
        <p:nvSpPr>
          <p:cNvPr id="112654" name="Text Box 13"/>
          <p:cNvSpPr txBox="1">
            <a:spLocks noChangeArrowheads="1"/>
          </p:cNvSpPr>
          <p:nvPr/>
        </p:nvSpPr>
        <p:spPr bwMode="auto">
          <a:xfrm>
            <a:off x="4519251" y="3798964"/>
            <a:ext cx="914395" cy="152233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</a:pPr>
            <a:r>
              <a:rPr lang="en-US" sz="2000" b="1" i="1" dirty="0">
                <a:solidFill>
                  <a:srgbClr val="FC0000"/>
                </a:solidFill>
                <a:latin typeface="Courier New" pitchFamily="49" charset="0"/>
              </a:rPr>
              <a:t> 8.1</a:t>
            </a:r>
          </a:p>
          <a:p>
            <a:pPr fontAlgn="base">
              <a:spcBef>
                <a:spcPts val="600"/>
              </a:spcBef>
              <a:spcAft>
                <a:spcPct val="0"/>
              </a:spcAft>
            </a:pPr>
            <a:r>
              <a:rPr lang="en-US" sz="2000" b="1" i="1" dirty="0">
                <a:solidFill>
                  <a:srgbClr val="FC0000"/>
                </a:solidFill>
                <a:latin typeface="Courier New" pitchFamily="49" charset="0"/>
              </a:rPr>
              <a:t> 5.3</a:t>
            </a:r>
          </a:p>
          <a:p>
            <a:pPr fontAlgn="base">
              <a:spcBef>
                <a:spcPts val="600"/>
              </a:spcBef>
              <a:spcAft>
                <a:spcPct val="0"/>
              </a:spcAft>
            </a:pPr>
            <a:r>
              <a:rPr lang="en-US" sz="2000" b="1" i="1" dirty="0">
                <a:solidFill>
                  <a:srgbClr val="FC0000"/>
                </a:solidFill>
                <a:latin typeface="Courier New" pitchFamily="49" charset="0"/>
              </a:rPr>
              <a:t> 5.1</a:t>
            </a:r>
          </a:p>
          <a:p>
            <a:pPr fontAlgn="base">
              <a:spcBef>
                <a:spcPts val="600"/>
              </a:spcBef>
              <a:spcAft>
                <a:spcPct val="0"/>
              </a:spcAft>
            </a:pPr>
            <a:r>
              <a:rPr lang="en-US" sz="2000" b="1" i="1" dirty="0">
                <a:solidFill>
                  <a:srgbClr val="FC0000"/>
                </a:solidFill>
                <a:latin typeface="Courier New" pitchFamily="49" charset="0"/>
              </a:rPr>
              <a:t> 3.8</a:t>
            </a:r>
          </a:p>
        </p:txBody>
      </p:sp>
      <p:sp>
        <p:nvSpPr>
          <p:cNvPr id="112655" name="Text Box 14"/>
          <p:cNvSpPr txBox="1">
            <a:spLocks noChangeArrowheads="1"/>
          </p:cNvSpPr>
          <p:nvPr/>
        </p:nvSpPr>
        <p:spPr bwMode="auto">
          <a:xfrm>
            <a:off x="457200" y="5473700"/>
            <a:ext cx="8229599" cy="77365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latin typeface="Arial" charset="0"/>
              </a:rPr>
              <a:t>Black: Cochrane-</a:t>
            </a:r>
            <a:r>
              <a:rPr lang="en-US" sz="2000" dirty="0" err="1">
                <a:solidFill>
                  <a:srgbClr val="000000"/>
                </a:solidFill>
                <a:latin typeface="Arial" charset="0"/>
              </a:rPr>
              <a:t>Orcutt</a:t>
            </a:r>
            <a:endParaRPr lang="en-US" sz="2000" dirty="0">
              <a:solidFill>
                <a:srgbClr val="000000"/>
              </a:solidFill>
              <a:latin typeface="Arial" charset="0"/>
            </a:endParaRPr>
          </a:p>
          <a:p>
            <a:pPr fontAlgn="base">
              <a:spcBef>
                <a:spcPts val="60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C0000"/>
                </a:solidFill>
                <a:latin typeface="Arial" charset="0"/>
              </a:rPr>
              <a:t>Red italics: Bootstrap</a:t>
            </a:r>
          </a:p>
        </p:txBody>
      </p:sp>
      <p:sp>
        <p:nvSpPr>
          <p:cNvPr id="112656" name="Text Box 15"/>
          <p:cNvSpPr txBox="1">
            <a:spLocks noChangeArrowheads="1"/>
          </p:cNvSpPr>
          <p:nvPr/>
        </p:nvSpPr>
        <p:spPr bwMode="auto">
          <a:xfrm>
            <a:off x="6418385" y="3798964"/>
            <a:ext cx="996461" cy="158583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</a:pPr>
            <a:r>
              <a:rPr lang="en-US" sz="2000" b="1" i="1" dirty="0">
                <a:solidFill>
                  <a:srgbClr val="FC0000"/>
                </a:solidFill>
                <a:latin typeface="Courier New" pitchFamily="49" charset="0"/>
              </a:rPr>
              <a:t>10.0</a:t>
            </a:r>
          </a:p>
          <a:p>
            <a:pPr fontAlgn="base">
              <a:spcBef>
                <a:spcPts val="600"/>
              </a:spcBef>
              <a:spcAft>
                <a:spcPct val="0"/>
              </a:spcAft>
            </a:pPr>
            <a:r>
              <a:rPr lang="en-US" sz="2000" b="1" i="1" dirty="0">
                <a:solidFill>
                  <a:srgbClr val="FC0000"/>
                </a:solidFill>
                <a:latin typeface="Courier New" pitchFamily="49" charset="0"/>
              </a:rPr>
              <a:t> 7.6</a:t>
            </a:r>
          </a:p>
          <a:p>
            <a:pPr fontAlgn="base">
              <a:spcBef>
                <a:spcPts val="600"/>
              </a:spcBef>
              <a:spcAft>
                <a:spcPct val="0"/>
              </a:spcAft>
            </a:pPr>
            <a:r>
              <a:rPr lang="en-US" sz="2000" b="1" i="1" dirty="0">
                <a:solidFill>
                  <a:srgbClr val="FC0000"/>
                </a:solidFill>
                <a:latin typeface="Courier New" pitchFamily="49" charset="0"/>
              </a:rPr>
              <a:t> 6.4</a:t>
            </a:r>
          </a:p>
          <a:p>
            <a:pPr fontAlgn="base">
              <a:spcBef>
                <a:spcPts val="600"/>
              </a:spcBef>
              <a:spcAft>
                <a:spcPct val="0"/>
              </a:spcAft>
            </a:pPr>
            <a:r>
              <a:rPr lang="en-US" sz="2000" b="1" i="1" dirty="0">
                <a:solidFill>
                  <a:srgbClr val="FC0000"/>
                </a:solidFill>
                <a:latin typeface="Courier New" pitchFamily="49" charset="0"/>
              </a:rPr>
              <a:t> 6.1</a:t>
            </a:r>
          </a:p>
        </p:txBody>
      </p:sp>
      <p:sp>
        <p:nvSpPr>
          <p:cNvPr id="112657" name="Rectangle 16"/>
          <p:cNvSpPr>
            <a:spLocks noChangeArrowheads="1"/>
          </p:cNvSpPr>
          <p:nvPr/>
        </p:nvSpPr>
        <p:spPr bwMode="auto">
          <a:xfrm>
            <a:off x="2596666" y="4429052"/>
            <a:ext cx="184731" cy="49244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no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</a:pPr>
            <a:endParaRPr lang="en-US" sz="2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IN" dirty="0"/>
              <a:t>Simulation Results</a:t>
            </a:r>
          </a:p>
        </p:txBody>
      </p:sp>
    </p:spTree>
    <p:extLst>
      <p:ext uri="{BB962C8B-B14F-4D97-AF65-F5344CB8AC3E}">
        <p14:creationId xmlns:p14="http://schemas.microsoft.com/office/powerpoint/2010/main" val="349183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53" grpId="0"/>
      <p:bldP spid="112654" grpId="0"/>
      <p:bldP spid="112656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295400"/>
            <a:ext cx="8229600" cy="4953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cs typeface="Arial" pitchFamily="34" charset="0"/>
              </a:rPr>
              <a:t>We have discussed the problem of detecting a deterministic trend in time series data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cs typeface="Arial" pitchFamily="34" charset="0"/>
              </a:rPr>
              <a:t>Even if a deterministic trend is detected, caution should be exercised for all but short term forecasts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cs typeface="Arial" pitchFamily="34" charset="0"/>
              </a:rPr>
              <a:t>Unless there is sufficient evidence that current conditions exist into the future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cs typeface="Arial" pitchFamily="34" charset="0"/>
              </a:rPr>
              <a:t>This is essentially the extrapolation problem in the time series setting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cs typeface="Arial" pitchFamily="34" charset="0"/>
              </a:rPr>
              <a:t>We have not discussed the issues involved in testing for deterministic components other than linear trends.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cs typeface="Arial" pitchFamily="34" charset="0"/>
              </a:rPr>
              <a:t>For example, cosine trends can be difficult to distinguish from cyclic nonstationary and near nonstationary behavior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Final Remarks</a:t>
            </a:r>
          </a:p>
        </p:txBody>
      </p:sp>
    </p:spTree>
    <p:extLst>
      <p:ext uri="{BB962C8B-B14F-4D97-AF65-F5344CB8AC3E}">
        <p14:creationId xmlns:p14="http://schemas.microsoft.com/office/powerpoint/2010/main" val="157178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73C8EA-858E-D442-BDD3-CA163C47B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1219200"/>
            <a:ext cx="8865085" cy="441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900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457200" y="1602000"/>
            <a:ext cx="8229600" cy="234588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Arial" pitchFamily="34" charset="0"/>
                <a:cs typeface="Arial" pitchFamily="34" charset="0"/>
              </a:rPr>
              <a:t>Difference the data (possibly multiple times) until the data appear stationary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Arial" pitchFamily="34" charset="0"/>
                <a:cs typeface="Arial" pitchFamily="34" charset="0"/>
              </a:rPr>
              <a:t>Estimate the parameters of the “stationarized data”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Steps for Obtaining an </a:t>
            </a:r>
            <a:br>
              <a:rPr lang="en-IN" sz="3600" dirty="0"/>
            </a:br>
            <a:r>
              <a:rPr lang="en-IN" sz="3600" dirty="0"/>
              <a:t>ARIMA(</a:t>
            </a:r>
            <a:r>
              <a:rPr lang="en-IN" sz="3600" i="1" dirty="0" err="1"/>
              <a:t>p</a:t>
            </a:r>
            <a:r>
              <a:rPr lang="en-IN" sz="3600" dirty="0" err="1"/>
              <a:t>,</a:t>
            </a:r>
            <a:r>
              <a:rPr lang="en-IN" sz="3600" i="1" dirty="0" err="1"/>
              <a:t>d</a:t>
            </a:r>
            <a:r>
              <a:rPr lang="en-IN" sz="3600" dirty="0" err="1"/>
              <a:t>,</a:t>
            </a:r>
            <a:r>
              <a:rPr lang="en-IN" sz="3600" i="1" dirty="0" err="1"/>
              <a:t>q</a:t>
            </a:r>
            <a:r>
              <a:rPr lang="en-IN" sz="3600" dirty="0"/>
              <a:t>) Model</a:t>
            </a:r>
          </a:p>
        </p:txBody>
      </p:sp>
    </p:spTree>
    <p:extLst>
      <p:ext uri="{BB962C8B-B14F-4D97-AF65-F5344CB8AC3E}">
        <p14:creationId xmlns:p14="http://schemas.microsoft.com/office/powerpoint/2010/main" val="262496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0897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5394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3ACD2-A4C6-E940-B0B8-DAB5A20B82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 Unit Root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3839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t="1558" b="55252"/>
          <a:stretch/>
        </p:blipFill>
        <p:spPr>
          <a:xfrm>
            <a:off x="2119313" y="1371600"/>
            <a:ext cx="4905375" cy="21145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84449" y="1134413"/>
            <a:ext cx="1758951" cy="369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200" b="1" dirty="0">
                <a:latin typeface="Arial" pitchFamily="34" charset="0"/>
                <a:cs typeface="Arial" pitchFamily="34" charset="0"/>
              </a:rPr>
              <a:t>Original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03543" y="1121227"/>
            <a:ext cx="2030657" cy="3825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200" b="1" dirty="0">
                <a:latin typeface="Arial" pitchFamily="34" charset="0"/>
                <a:cs typeface="Arial" pitchFamily="34" charset="0"/>
              </a:rPr>
              <a:t>Sample autocorrelations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3196783"/>
            <a:ext cx="8229600" cy="31459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Notes: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We decided to difference the data because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Dramatic wandering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Slowly damping autocorrelations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Differencing the data adds a factor of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</a:t>
            </a:r>
            <a:r>
              <a:rPr lang="en-US" sz="2000" dirty="0">
                <a:latin typeface="Symbol" panose="05050102010706020507" pitchFamily="18" charset="2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to the final model of the original data (which will be ARIMA)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A feasible decision might also have been to go ahead and model the data using a stationary model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i.e. fit a model (using AIC) to the original data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0737900"/>
              </p:ext>
            </p:extLst>
          </p:nvPr>
        </p:nvGraphicFramePr>
        <p:xfrm>
          <a:off x="2982096" y="757080"/>
          <a:ext cx="3179808" cy="38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08" name="Equation" r:id="rId5" imgW="3974760" imgH="482400" progId="Equation.DSMT4">
                  <p:embed/>
                </p:oleObj>
              </mc:Choice>
              <mc:Fallback>
                <p:oleObj name="Equation" r:id="rId5" imgW="3974760" imgH="482400" progId="Equation.DSMT4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82096" y="757080"/>
                        <a:ext cx="3179808" cy="38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3B5175B-44D7-2E4D-8C1E-23835B9961ED}"/>
              </a:ext>
            </a:extLst>
          </p:cNvPr>
          <p:cNvSpPr txBox="1"/>
          <p:nvPr/>
        </p:nvSpPr>
        <p:spPr>
          <a:xfrm>
            <a:off x="457200" y="7023100"/>
            <a:ext cx="8229600" cy="1358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generate ARIMA(2,1,0) data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xd1=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gen.arima.wge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(n=200,phi=c(1.2,-.8),d=1,sn=56)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difference the data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xd1.dif=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artrans.wge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(xd1,phi.tr=1)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xd1.dif is the differenced data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14350"/>
          </a:xfrm>
        </p:spPr>
        <p:txBody>
          <a:bodyPr/>
          <a:lstStyle/>
          <a:p>
            <a:r>
              <a:rPr lang="en-IN" sz="2800" dirty="0"/>
              <a:t>Model with a Unit Root</a:t>
            </a:r>
          </a:p>
        </p:txBody>
      </p:sp>
    </p:spTree>
    <p:extLst>
      <p:ext uri="{BB962C8B-B14F-4D97-AF65-F5344CB8AC3E}">
        <p14:creationId xmlns:p14="http://schemas.microsoft.com/office/powerpoint/2010/main" val="3230530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build="p" bldLvl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199" y="457200"/>
            <a:ext cx="8229601" cy="533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800" b="1" dirty="0">
                <a:latin typeface="Arial" pitchFamily="34" charset="0"/>
                <a:cs typeface="Arial" pitchFamily="34" charset="0"/>
              </a:rPr>
              <a:t>Review: “Difference” the Data using </a:t>
            </a:r>
            <a:r>
              <a:rPr lang="en-US" sz="2800" b="1" dirty="0" err="1">
                <a:latin typeface="Arial" pitchFamily="34" charset="0"/>
                <a:cs typeface="Arial" pitchFamily="34" charset="0"/>
              </a:rPr>
              <a:t>tswge</a:t>
            </a:r>
            <a:r>
              <a:rPr lang="en-US" sz="2800" b="1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0093" y="1600201"/>
            <a:ext cx="8229601" cy="23621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the following command differences the data in x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artrans.wge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x,phi.tr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This simply means that y(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= x(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– x(i-1)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y has length n-1 because x(1) has no x(0) before it.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Example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= c(1,3,6,10,25)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artrans.wge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x,phi.tr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 # shows the 4 differences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0093" y="990600"/>
            <a:ext cx="8229601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 err="1">
                <a:latin typeface="Arial" pitchFamily="34" charset="0"/>
                <a:cs typeface="Arial" pitchFamily="34" charset="0"/>
              </a:rPr>
              <a:t>tswge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transformation function</a:t>
            </a:r>
            <a:endParaRPr lang="en-US" sz="2400" b="1" i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0F415E-808E-D745-A3AC-4629EC7C4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838" y="4048781"/>
            <a:ext cx="4715662" cy="25351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678FA7-18B1-794E-8379-E57A64439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93" y="4892171"/>
            <a:ext cx="3065107" cy="48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80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IN" sz="4000"/>
              <a:t>Model ID for ARIMA(</a:t>
            </a:r>
            <a:r>
              <a:rPr lang="en-IN" sz="4000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N" sz="4000"/>
              <a:t>, </a:t>
            </a:r>
            <a:r>
              <a:rPr lang="en-IN" sz="4000" i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IN" sz="4000"/>
              <a:t>, </a:t>
            </a:r>
            <a:r>
              <a:rPr lang="en-IN" sz="4000" i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IN" sz="4000"/>
              <a:t>) Models</a:t>
            </a:r>
            <a:endParaRPr lang="en-IN" sz="4000" dirty="0"/>
          </a:p>
        </p:txBody>
      </p:sp>
      <p:graphicFrame>
        <p:nvGraphicFramePr>
          <p:cNvPr id="11161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8441093"/>
              </p:ext>
            </p:extLst>
          </p:nvPr>
        </p:nvGraphicFramePr>
        <p:xfrm>
          <a:off x="2556669" y="1460500"/>
          <a:ext cx="4030662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5" name="Equation" r:id="rId4" imgW="4368600" imgH="507960" progId="Equation.DSMT4">
                  <p:embed/>
                </p:oleObj>
              </mc:Choice>
              <mc:Fallback>
                <p:oleObj name="Equation" r:id="rId4" imgW="4368600" imgH="507960" progId="Equation.DSMT4">
                  <p:embed/>
                  <p:pic>
                    <p:nvPicPr>
                      <p:cNvPr id="11161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6669" y="1460500"/>
                        <a:ext cx="4030662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57200" y="2057400"/>
            <a:ext cx="8229600" cy="2895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3200" dirty="0">
                <a:latin typeface="Arial" pitchFamily="34" charset="0"/>
                <a:cs typeface="Arial" pitchFamily="34" charset="0"/>
              </a:rPr>
              <a:t>where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i="1" dirty="0">
                <a:latin typeface="Symbol" panose="05050102010706020507" pitchFamily="18" charset="2"/>
                <a:cs typeface="Arial" pitchFamily="34" charset="0"/>
              </a:rPr>
              <a:t>j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3200" i="1" dirty="0">
                <a:latin typeface="Symbol" panose="05050102010706020507" pitchFamily="18" charset="2"/>
                <a:cs typeface="Arial" pitchFamily="34" charset="0"/>
              </a:rPr>
              <a:t>q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en-US" sz="3200" i="1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3200" i="1" dirty="0" err="1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order operators, respectively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All roots of </a:t>
            </a:r>
            <a:r>
              <a:rPr lang="en-US" sz="3200" i="1" dirty="0">
                <a:latin typeface="Symbol" panose="05050102010706020507" pitchFamily="18" charset="2"/>
                <a:cs typeface="Arial" pitchFamily="34" charset="0"/>
              </a:rPr>
              <a:t>j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(z) = 0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3200" i="1" dirty="0">
                <a:latin typeface="Symbol" panose="05050102010706020507" pitchFamily="18" charset="2"/>
                <a:cs typeface="Arial" pitchFamily="34" charset="0"/>
              </a:rPr>
              <a:t>q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(z) = 0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are outside the unit circle</a:t>
            </a:r>
            <a:endParaRPr lang="en-US" sz="3200" dirty="0">
              <a:latin typeface="Symbol" panose="05050102010706020507" pitchFamily="18" charset="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30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b="55086"/>
          <a:stretch/>
        </p:blipFill>
        <p:spPr>
          <a:xfrm>
            <a:off x="2713086" y="1416249"/>
            <a:ext cx="3717829" cy="1666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82096" y="1249012"/>
            <a:ext cx="1513704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200" b="1" dirty="0">
                <a:latin typeface="Arial" pitchFamily="34" charset="0"/>
                <a:cs typeface="Arial" pitchFamily="34" charset="0"/>
              </a:rPr>
              <a:t>Original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9282" y="1241755"/>
            <a:ext cx="209319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200" b="1" dirty="0">
                <a:latin typeface="Arial" pitchFamily="34" charset="0"/>
                <a:cs typeface="Arial" pitchFamily="34" charset="0"/>
              </a:rPr>
              <a:t>Sample autocorrelations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5364600"/>
              </p:ext>
            </p:extLst>
          </p:nvPr>
        </p:nvGraphicFramePr>
        <p:xfrm>
          <a:off x="2982096" y="757080"/>
          <a:ext cx="3179808" cy="38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2" name="Equation" r:id="rId5" imgW="3974760" imgH="482400" progId="Equation.DSMT4">
                  <p:embed/>
                </p:oleObj>
              </mc:Choice>
              <mc:Fallback>
                <p:oleObj name="Equation" r:id="rId5" imgW="3974760" imgH="482400" progId="Equation.DSMT4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82096" y="757080"/>
                        <a:ext cx="3179808" cy="38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3B5175B-44D7-2E4D-8C1E-23835B9961ED}"/>
              </a:ext>
            </a:extLst>
          </p:cNvPr>
          <p:cNvSpPr txBox="1"/>
          <p:nvPr/>
        </p:nvSpPr>
        <p:spPr>
          <a:xfrm>
            <a:off x="457200" y="3163615"/>
            <a:ext cx="8229600" cy="11797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generate ARIMA(2,1,0) data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xd1=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gen.arima.wge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(n=200,phi=c(1.2,-.8),d=1,sn=56)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difference the data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xd1.dif=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artrans.wge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(xd1,phi.tr=1)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xd1.dif is the differenced 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0250A74-2A0A-9D46-B84F-1ADF3F935C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488" b="4903"/>
          <a:stretch/>
        </p:blipFill>
        <p:spPr>
          <a:xfrm>
            <a:off x="2713086" y="4782658"/>
            <a:ext cx="3717829" cy="16181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F9F4C3-4B0C-D848-81A7-17C4131B57F8}"/>
              </a:ext>
            </a:extLst>
          </p:cNvPr>
          <p:cNvSpPr txBox="1"/>
          <p:nvPr/>
        </p:nvSpPr>
        <p:spPr>
          <a:xfrm>
            <a:off x="2667000" y="4533170"/>
            <a:ext cx="2209800" cy="24588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200" b="1" dirty="0">
                <a:latin typeface="Arial" pitchFamily="34" charset="0"/>
                <a:cs typeface="Arial" pitchFamily="34" charset="0"/>
              </a:rPr>
              <a:t>Differenced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EC43E4-B3D0-1448-B4A0-DF54763A08FF}"/>
              </a:ext>
            </a:extLst>
          </p:cNvPr>
          <p:cNvSpPr txBox="1"/>
          <p:nvPr/>
        </p:nvSpPr>
        <p:spPr>
          <a:xfrm>
            <a:off x="4495800" y="4348113"/>
            <a:ext cx="2133600" cy="4204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200" b="1" dirty="0">
                <a:latin typeface="Arial" pitchFamily="34" charset="0"/>
                <a:cs typeface="Arial" pitchFamily="34" charset="0"/>
              </a:rPr>
              <a:t>Sample autocorrelations of differenced data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57200" y="242730"/>
            <a:ext cx="8229600" cy="51435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dirty="0"/>
              <a:t>Model with a Unit Root</a:t>
            </a:r>
          </a:p>
        </p:txBody>
      </p:sp>
    </p:spTree>
    <p:extLst>
      <p:ext uri="{BB962C8B-B14F-4D97-AF65-F5344CB8AC3E}">
        <p14:creationId xmlns:p14="http://schemas.microsoft.com/office/powerpoint/2010/main" val="66088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52406" b="5164"/>
          <a:stretch/>
        </p:blipFill>
        <p:spPr>
          <a:xfrm>
            <a:off x="2119313" y="1497496"/>
            <a:ext cx="4905375" cy="2077303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3945999"/>
              </p:ext>
            </p:extLst>
          </p:nvPr>
        </p:nvGraphicFramePr>
        <p:xfrm>
          <a:off x="2519712" y="757080"/>
          <a:ext cx="4104576" cy="38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55" name="Equation" r:id="rId4" imgW="5130720" imgH="482400" progId="Equation.DSMT4">
                  <p:embed/>
                </p:oleObj>
              </mc:Choice>
              <mc:Fallback>
                <p:oleObj name="Equation" r:id="rId4" imgW="5130720" imgH="48240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19712" y="757080"/>
                        <a:ext cx="4104576" cy="385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362200" y="1219200"/>
            <a:ext cx="2209800" cy="3247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200" b="1" dirty="0">
                <a:latin typeface="Arial" pitchFamily="34" charset="0"/>
                <a:cs typeface="Arial" pitchFamily="34" charset="0"/>
              </a:rPr>
              <a:t>Differenced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76800" y="1096754"/>
            <a:ext cx="2133600" cy="4978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200" b="1" dirty="0">
                <a:latin typeface="Arial" pitchFamily="34" charset="0"/>
                <a:cs typeface="Arial" pitchFamily="34" charset="0"/>
              </a:rPr>
              <a:t>Sample autocorrelations of differenced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198" y="3668927"/>
            <a:ext cx="8229601" cy="4347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Differenced data (xd1.dif) appear stationary—use AIC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198" y="4027179"/>
            <a:ext cx="8229602" cy="1327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aic5.wge(xd1.dif,p=0:5,q=0:2)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aic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picks AR(2)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est.ar.wge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(xd1.dif,p=2)  # $phi [1] 1.265005 -0.802240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 $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[1] 0.9293244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mean(xd1)  # -21.22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198" y="5540467"/>
            <a:ext cx="8229601" cy="37218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Final model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5921467"/>
            <a:ext cx="5937250" cy="392375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457200" y="242730"/>
            <a:ext cx="8229600" cy="51435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dirty="0"/>
              <a:t>Model with a Unit Root</a:t>
            </a:r>
          </a:p>
        </p:txBody>
      </p:sp>
    </p:spTree>
    <p:extLst>
      <p:ext uri="{BB962C8B-B14F-4D97-AF65-F5344CB8AC3E}">
        <p14:creationId xmlns:p14="http://schemas.microsoft.com/office/powerpoint/2010/main" val="324830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1958" b="55281"/>
          <a:stretch/>
        </p:blipFill>
        <p:spPr>
          <a:xfrm>
            <a:off x="2119313" y="1193018"/>
            <a:ext cx="4905375" cy="20935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4600" y="851385"/>
            <a:ext cx="1688123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b="1" dirty="0">
                <a:latin typeface="Arial" pitchFamily="34" charset="0"/>
                <a:cs typeface="Arial" pitchFamily="34" charset="0"/>
              </a:rPr>
              <a:t>Original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43400" y="838200"/>
            <a:ext cx="3159369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b="1" dirty="0">
                <a:latin typeface="Arial" pitchFamily="34" charset="0"/>
                <a:cs typeface="Arial" pitchFamily="34" charset="0"/>
              </a:rPr>
              <a:t>Sample autocorrelations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B5175B-44D7-2E4D-8C1E-23835B9961ED}"/>
              </a:ext>
            </a:extLst>
          </p:cNvPr>
          <p:cNvSpPr txBox="1"/>
          <p:nvPr/>
        </p:nvSpPr>
        <p:spPr>
          <a:xfrm>
            <a:off x="457200" y="3200400"/>
            <a:ext cx="8458200" cy="25853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generate ARIMA(2,1,0) data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gen.arima.wge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(n=200,phi=c(1.2,-.8),d=1,sn=56)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Assume it will eventually make it back to a fixed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process mean. That is, it is attracted to a constant mean.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aic5.wge(x) # selects a p = 4, q = 0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est.arma.wge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(x, p = 4, q = 0)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#phis:  2.3546329 -2.2920782  1.0456011 -0.1101713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0.9295115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mean(x) #-21.21951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B63B3F3-6FDF-2F47-93D6-9D37E83E99F4}"/>
                  </a:ext>
                </a:extLst>
              </p:cNvPr>
              <p:cNvSpPr txBox="1"/>
              <p:nvPr/>
            </p:nvSpPr>
            <p:spPr>
              <a:xfrm>
                <a:off x="457200" y="5738336"/>
                <a:ext cx="78486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1−2.35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2.29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𝐵</m:t>
                          </m:r>
                          <m:r>
                            <a:rPr lang="en-US" sz="2400" i="1" baseline="300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 1.05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𝐵</m:t>
                          </m:r>
                          <m:r>
                            <a:rPr lang="en-US" sz="2400" i="1" baseline="300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3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0.11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𝐵</m:t>
                          </m:r>
                          <m:r>
                            <a:rPr lang="en-US" sz="2400" i="1" baseline="300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4</m:t>
                          </m:r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+21.22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B63B3F3-6FDF-2F47-93D6-9D37E83E9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738336"/>
                <a:ext cx="7848600" cy="369332"/>
              </a:xfrm>
              <a:prstGeom prst="rect">
                <a:avLst/>
              </a:prstGeom>
              <a:blipFill>
                <a:blip r:embed="rId4"/>
                <a:stretch>
                  <a:fillRect b="-377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8D676A-584C-F14F-AF22-E4FC86B5E205}"/>
                  </a:ext>
                </a:extLst>
              </p:cNvPr>
              <p:cNvSpPr txBox="1"/>
              <p:nvPr/>
            </p:nvSpPr>
            <p:spPr>
              <a:xfrm>
                <a:off x="4038600" y="6107668"/>
                <a:ext cx="15674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=.9295</m:t>
                      </m:r>
                    </m:oMath>
                  </m:oMathPara>
                </a14:m>
                <a:endParaRPr 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8D676A-584C-F14F-AF22-E4FC86B5E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6107668"/>
                <a:ext cx="1567480" cy="369332"/>
              </a:xfrm>
              <a:prstGeom prst="rect">
                <a:avLst/>
              </a:prstGeom>
              <a:blipFill>
                <a:blip r:embed="rId5"/>
                <a:stretch>
                  <a:fillRect l="-1946" r="-4280" b="-114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/>
          <p:cNvSpPr txBox="1">
            <a:spLocks/>
          </p:cNvSpPr>
          <p:nvPr/>
        </p:nvSpPr>
        <p:spPr>
          <a:xfrm>
            <a:off x="457200" y="309336"/>
            <a:ext cx="8229600" cy="51435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dirty="0"/>
              <a:t>Or … We Could Have Modelled it with a Stationary Model</a:t>
            </a:r>
          </a:p>
        </p:txBody>
      </p:sp>
    </p:spTree>
    <p:extLst>
      <p:ext uri="{BB962C8B-B14F-4D97-AF65-F5344CB8AC3E}">
        <p14:creationId xmlns:p14="http://schemas.microsoft.com/office/powerpoint/2010/main" val="5741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2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1775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9722C-DEA3-3446-86BE-BCA7287F43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 Unit Roots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79377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mp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069" y="762000"/>
            <a:ext cx="3471863" cy="45434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724400" y="5016668"/>
            <a:ext cx="3276600" cy="6402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Arial" pitchFamily="34" charset="0"/>
                <a:cs typeface="Arial" pitchFamily="34" charset="0"/>
              </a:rPr>
              <a:t>Stationary AR(2) behavior can now be seen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24400" y="1610158"/>
            <a:ext cx="3276600" cy="6395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Arial" pitchFamily="34" charset="0"/>
                <a:cs typeface="Arial" pitchFamily="34" charset="0"/>
              </a:rPr>
              <a:t>Nonstationary: no stationary AR(2) behavior visible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24400" y="3265539"/>
            <a:ext cx="3276600" cy="6533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Arial" pitchFamily="34" charset="0"/>
                <a:cs typeface="Arial" pitchFamily="34" charset="0"/>
              </a:rPr>
              <a:t>Nonstationary: stationary AR(2) behavior not obvious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/>
          <a:srcRect b="54998"/>
          <a:stretch/>
        </p:blipFill>
        <p:spPr>
          <a:xfrm>
            <a:off x="1431008" y="1524000"/>
            <a:ext cx="2868849" cy="128854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/>
          <a:srcRect t="51765" b="5268"/>
          <a:stretch/>
        </p:blipFill>
        <p:spPr>
          <a:xfrm>
            <a:off x="1431008" y="3265539"/>
            <a:ext cx="2868849" cy="123026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/>
          <a:srcRect t="51755" b="5100"/>
          <a:stretch/>
        </p:blipFill>
        <p:spPr>
          <a:xfrm>
            <a:off x="1431008" y="5013039"/>
            <a:ext cx="2868849" cy="1235361"/>
          </a:xfrm>
          <a:prstGeom prst="rect">
            <a:avLst/>
          </a:prstGeom>
        </p:spPr>
      </p:pic>
      <p:sp>
        <p:nvSpPr>
          <p:cNvPr id="24" name="Title 1"/>
          <p:cNvSpPr txBox="1">
            <a:spLocks/>
          </p:cNvSpPr>
          <p:nvPr/>
        </p:nvSpPr>
        <p:spPr>
          <a:xfrm>
            <a:off x="457200" y="228600"/>
            <a:ext cx="8229600" cy="51435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IN" sz="2800" dirty="0"/>
              <a:t>A Model with 2 Unit Roots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04257" y="1342572"/>
            <a:ext cx="1688123" cy="2675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00" b="1" dirty="0"/>
              <a:t>Original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47257" y="1342572"/>
            <a:ext cx="2209800" cy="2675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00" b="1" dirty="0"/>
              <a:t>Sample autocorrelations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88140" y="3047289"/>
            <a:ext cx="18288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00" b="1" dirty="0"/>
              <a:t>Differenced data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33913" y="2902517"/>
            <a:ext cx="1694544" cy="4524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00" b="1" dirty="0"/>
              <a:t>Sample autocorrelations</a:t>
            </a:r>
            <a:br>
              <a:rPr lang="en-US" sz="1000" b="1" dirty="0"/>
            </a:br>
            <a:r>
              <a:rPr lang="en-US" sz="1000" b="1" dirty="0"/>
              <a:t>of differenced data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56657" y="4650017"/>
            <a:ext cx="12954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00" b="1" dirty="0"/>
              <a:t>Twice </a:t>
            </a:r>
            <a:br>
              <a:rPr lang="en-US" sz="1000" b="1" dirty="0"/>
            </a:br>
            <a:r>
              <a:rPr lang="en-US" sz="1000" b="1" dirty="0"/>
              <a:t>differenced data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99657" y="4650017"/>
            <a:ext cx="1755531" cy="5027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000" b="1" dirty="0"/>
              <a:t>Sample autocorrelations</a:t>
            </a:r>
            <a:br>
              <a:rPr lang="en-US" sz="1000" b="1" dirty="0"/>
            </a:br>
            <a:r>
              <a:rPr lang="en-US" sz="1000" b="1" dirty="0"/>
              <a:t>of twice differenced data</a:t>
            </a:r>
          </a:p>
        </p:txBody>
      </p:sp>
    </p:spTree>
    <p:extLst>
      <p:ext uri="{BB962C8B-B14F-4D97-AF65-F5344CB8AC3E}">
        <p14:creationId xmlns:p14="http://schemas.microsoft.com/office/powerpoint/2010/main" val="304709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57200" y="1219200"/>
            <a:ext cx="8229600" cy="424731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generate data from the ARIMA(2,2,0) model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gen.arima.wge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(n=200,d=2,phi=c(1.2,-.6),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=132,vara=1)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difference the data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x.d1=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artrans.wge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x,phi.tr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difference the data again since the differenced data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   still has nonstationary ARIMA characteristics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    (see previous slide)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x.d2=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artrans.wge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(x.d1,phi.tr=1)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 x.d2 appears to be stationary (see previous slide)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aic5.wge(x.d2,p=0:5,q=0:2)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AIC picks an AR(2)  # which seems reasonable from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est.ar.wge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(x.d2,p=2)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 $phi[1]  1.2724446 -0.6827008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  $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[1] 1.026015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mean(x)  # 1512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410200"/>
            <a:ext cx="4848225" cy="4015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Final model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811753"/>
            <a:ext cx="7123176" cy="458392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526143"/>
            <a:ext cx="8229600" cy="547914"/>
          </a:xfrm>
        </p:spPr>
        <p:txBody>
          <a:bodyPr/>
          <a:lstStyle/>
          <a:p>
            <a:pPr algn="l"/>
            <a:r>
              <a:rPr lang="en-US" sz="3200" b="1" dirty="0" err="1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tswge</a:t>
            </a:r>
            <a:r>
              <a:rPr lang="en-US" sz="3200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demo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39808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22230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217E9-1AB9-6F49-B153-E2EA1688F6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Comments about</a:t>
            </a:r>
            <a:br>
              <a:rPr lang="en-US" dirty="0"/>
            </a:br>
            <a:r>
              <a:rPr lang="en-US" dirty="0"/>
              <a:t>ARIMA Models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6406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7200" y="3591679"/>
                <a:ext cx="8229600" cy="267849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Arial" panose="020B0604020202020204" pitchFamily="34" charset="0"/>
                    <a:cs typeface="Arial" pitchFamily="34" charset="0"/>
                  </a:rPr>
                  <a:t>Notice that both of the previous ARIMA models had </a:t>
                </a:r>
                <a:r>
                  <a:rPr lang="en-US" sz="2200" i="1" dirty="0">
                    <a:latin typeface="Symbol" panose="05050102010706020507" pitchFamily="18" charset="2"/>
                    <a:cs typeface="Arial" pitchFamily="34" charset="0"/>
                  </a:rPr>
                  <a:t>m </a:t>
                </a:r>
                <a:r>
                  <a:rPr lang="en-US" sz="2200" dirty="0">
                    <a:latin typeface="Symbol" panose="05050102010706020507" pitchFamily="18" charset="2"/>
                    <a:cs typeface="Arial" pitchFamily="34" charset="0"/>
                  </a:rPr>
                  <a:t>= 0</a:t>
                </a:r>
                <a:r>
                  <a:rPr lang="en-US" sz="2200" i="1" dirty="0">
                    <a:latin typeface="Symbol" panose="05050102010706020507" pitchFamily="18" charset="2"/>
                    <a:cs typeface="Arial" pitchFamily="34" charset="0"/>
                  </a:rPr>
                  <a:t>.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Arial" panose="020B0604020202020204" pitchFamily="34" charset="0"/>
                    <a:cs typeface="Arial" pitchFamily="34" charset="0"/>
                  </a:rPr>
                  <a:t>However, the two sample means were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  <m:r>
                          <m:rPr>
                            <m:nor/>
                          </m:rPr>
                          <a:rPr lang="en-US" sz="2200" dirty="0">
                            <a:latin typeface="Arial" panose="020B0604020202020204" pitchFamily="34" charset="0"/>
                            <a:cs typeface="Arial" pitchFamily="34" charset="0"/>
                          </a:rPr>
                          <m:t> 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=−21.22</m:t>
                    </m:r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itchFamily="34" charset="0"/>
                  </a:rPr>
                  <a:t> and 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itchFamily="34" charset="0"/>
                  </a:rPr>
                  <a:t>1512</a:t>
                </a:r>
                <a:r>
                  <a:rPr lang="en-US" sz="2200" dirty="0">
                    <a:latin typeface="Arial" panose="020B0604020202020204" pitchFamily="34" charset="0"/>
                    <a:cs typeface="Arial" pitchFamily="34" charset="0"/>
                  </a:rPr>
                  <a:t>, respectively.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Arial" panose="020B0604020202020204" pitchFamily="34" charset="0"/>
                    <a:cs typeface="Arial" pitchFamily="34" charset="0"/>
                  </a:rPr>
                  <a:t>This is because there is no attraction to a mean in ARIMA models.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Arial" panose="020B0604020202020204" pitchFamily="34" charset="0"/>
                    <a:cs typeface="Arial" pitchFamily="34" charset="0"/>
                  </a:rPr>
                  <a:t>For ARIMA models, you can always write the model in zero mean form.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591679"/>
                <a:ext cx="8229600" cy="2678491"/>
              </a:xfrm>
              <a:prstGeom prst="rect">
                <a:avLst/>
              </a:prstGeom>
              <a:blipFill>
                <a:blip r:embed="rId3"/>
                <a:stretch>
                  <a:fillRect l="-815" t="-1591" r="-963" b="-4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6AB107B-A78E-DB4D-85AE-2969526FC7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12" y="3023762"/>
            <a:ext cx="7199376" cy="4632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0AB161-08DD-F441-8BF4-522FBDF59C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857828"/>
            <a:ext cx="7010400" cy="463296"/>
          </a:xfrm>
          <a:prstGeom prst="rect">
            <a:avLst/>
          </a:prstGeom>
        </p:spPr>
      </p:pic>
      <p:pic>
        <p:nvPicPr>
          <p:cNvPr id="6" name="Picture 5" descr="tmp.gif">
            <a:extLst>
              <a:ext uri="{FF2B5EF4-FFF2-40B4-BE49-F238E27FC236}">
                <a16:creationId xmlns:a16="http://schemas.microsoft.com/office/drawing/2014/main" id="{85427331-0657-1646-AB70-8695DF31ED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7459" y="2483857"/>
            <a:ext cx="4089083" cy="535115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43D6C47-BE1E-7D4D-B211-389B618A0C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6525979"/>
              </p:ext>
            </p:extLst>
          </p:nvPr>
        </p:nvGraphicFramePr>
        <p:xfrm>
          <a:off x="2584450" y="1366934"/>
          <a:ext cx="39751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0" name="Equation" r:id="rId7" imgW="3974760" imgH="482400" progId="Equation.DSMT4">
                  <p:embed/>
                </p:oleObj>
              </mc:Choice>
              <mc:Fallback>
                <p:oleObj name="Equation" r:id="rId7" imgW="3974760" imgH="48240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43D6C47-BE1E-7D4D-B211-389B618A0C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84450" y="1366934"/>
                        <a:ext cx="3975100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IN" sz="4000" dirty="0"/>
              <a:t>Comments about ARIMA Models</a:t>
            </a:r>
          </a:p>
        </p:txBody>
      </p:sp>
    </p:spTree>
    <p:extLst>
      <p:ext uri="{BB962C8B-B14F-4D97-AF65-F5344CB8AC3E}">
        <p14:creationId xmlns:p14="http://schemas.microsoft.com/office/powerpoint/2010/main" val="161115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ln w="38100">
            <a:noFill/>
          </a:ln>
        </p:spPr>
        <p:txBody>
          <a:bodyPr>
            <a:noAutofit/>
          </a:bodyPr>
          <a:lstStyle/>
          <a:p>
            <a:r>
              <a:rPr lang="en-IN" dirty="0"/>
              <a:t>Properties of ARIMA Models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1602000"/>
            <a:ext cx="8229600" cy="46264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Recall: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(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Symbol" panose="05050102010706020507" pitchFamily="18" charset="2"/>
                <a:cs typeface="Times New Roman" panose="02020603050405020304" pitchFamily="18" charset="0"/>
              </a:rPr>
              <a:t>-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24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factor dominates the stationary components</a:t>
            </a:r>
          </a:p>
          <a:p>
            <a:pPr marL="764942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the realizations</a:t>
            </a:r>
          </a:p>
          <a:p>
            <a:pPr marL="764942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Autocorrelations</a:t>
            </a:r>
          </a:p>
          <a:p>
            <a:pPr marL="764942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Spectral densities (not shown) all have peaks at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</a:p>
          <a:p>
            <a:pPr marL="422041" indent="-42204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&gt;1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this domination is even more striking</a:t>
            </a:r>
          </a:p>
          <a:p>
            <a:pPr marL="422041" indent="-42204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true autocorrelations are equal to one for all lags</a:t>
            </a:r>
            <a:endParaRPr lang="en-US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2041" indent="-42204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sample autocorrelations will always damp (in part because of the way they are calculated)</a:t>
            </a:r>
          </a:p>
          <a:p>
            <a:pPr marL="422041" indent="-42204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Slowly damping sample autocorrelations is an indication of an ARIMA data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23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1180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A9EA4-FFDF-D64D-8F05-29B2DF4FC5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Review of Forecasts for ARIMA Models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562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1330648"/>
            <a:ext cx="8229600" cy="4255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Fitted model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2851797"/>
            <a:ext cx="8229600" cy="154876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 let xd1 denote the realization that produced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   this model fit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 code for forecasting the next 50 values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fore.aruma.wge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(xd1,d=1,phi=c(1.27,-.8),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n.ahead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=50)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361306"/>
            <a:ext cx="82296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 err="1">
                <a:solidFill>
                  <a:srgbClr val="008200"/>
                </a:solidFill>
                <a:latin typeface="Arial" pitchFamily="34" charset="0"/>
                <a:cs typeface="Arial" pitchFamily="34" charset="0"/>
              </a:rPr>
              <a:t>tswge</a:t>
            </a:r>
            <a:r>
              <a:rPr lang="en-US" sz="2400" dirty="0">
                <a:solidFill>
                  <a:srgbClr val="008200"/>
                </a:solidFill>
                <a:latin typeface="Arial" pitchFamily="34" charset="0"/>
                <a:cs typeface="Arial" pitchFamily="34" charset="0"/>
              </a:rPr>
              <a:t> forecasting code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734" t="20767" b="26145"/>
          <a:stretch/>
        </p:blipFill>
        <p:spPr>
          <a:xfrm>
            <a:off x="457201" y="4357820"/>
            <a:ext cx="3519714" cy="19575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91000" y="4430285"/>
            <a:ext cx="4495800" cy="17165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Forecasts essentially forecast the last data value (because of a singe (</a:t>
            </a:r>
            <a:r>
              <a:rPr lang="en-US" sz="2000" dirty="0">
                <a:latin typeface="Symbol" panose="05050102010706020507" pitchFamily="18" charset="2"/>
                <a:cs typeface="Arial" pitchFamily="34" charset="0"/>
              </a:rPr>
              <a:t>1-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Symbol" panose="05050102010706020507" pitchFamily="18" charset="2"/>
                <a:cs typeface="Arial" pitchFamily="34" charset="0"/>
              </a:rPr>
              <a:t>)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factor). The AR(2) factor adds a little cyclic behavior for early steps ahead.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6863"/>
            <a:ext cx="7010400" cy="46329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Forecasting with the ARIMA(2,1,0) Model</a:t>
            </a:r>
          </a:p>
        </p:txBody>
      </p:sp>
    </p:spTree>
    <p:extLst>
      <p:ext uri="{BB962C8B-B14F-4D97-AF65-F5344CB8AC3E}">
        <p14:creationId xmlns:p14="http://schemas.microsoft.com/office/powerpoint/2010/main" val="352280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1332000"/>
            <a:ext cx="8229600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Fitted 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90400" y="4431600"/>
            <a:ext cx="4495798" cy="13233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Forecasts essentially forecast a linear trend determined by the last two data values. The effect of the AR(2) is not noticeable.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t="21166" b="25926"/>
          <a:stretch/>
        </p:blipFill>
        <p:spPr>
          <a:xfrm>
            <a:off x="457200" y="4372428"/>
            <a:ext cx="3672114" cy="19391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6800"/>
            <a:ext cx="7199376" cy="46329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Forecasting with the ARIMA(2,2,0) Model</a:t>
            </a:r>
          </a:p>
        </p:txBody>
      </p:sp>
      <p:sp>
        <p:nvSpPr>
          <p:cNvPr id="9" name="Rectangle 8"/>
          <p:cNvSpPr/>
          <p:nvPr/>
        </p:nvSpPr>
        <p:spPr>
          <a:xfrm>
            <a:off x="457200" y="2851797"/>
            <a:ext cx="8229600" cy="154876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 let x denote the realization that produced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   this model fit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 code for forecasting the next 50 values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fore.aruma.wge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=2,phi=c(1.27,-.68),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n.ahead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=50)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2361306"/>
            <a:ext cx="82296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 err="1">
                <a:solidFill>
                  <a:srgbClr val="008200"/>
                </a:solidFill>
                <a:latin typeface="Arial" pitchFamily="34" charset="0"/>
                <a:cs typeface="Arial" pitchFamily="34" charset="0"/>
              </a:rPr>
              <a:t>tswge</a:t>
            </a:r>
            <a:r>
              <a:rPr lang="en-US" sz="2400" dirty="0">
                <a:solidFill>
                  <a:srgbClr val="008200"/>
                </a:solidFill>
                <a:latin typeface="Arial" pitchFamily="34" charset="0"/>
                <a:cs typeface="Arial" pitchFamily="34" charset="0"/>
              </a:rPr>
              <a:t> forecasting code</a:t>
            </a:r>
          </a:p>
        </p:txBody>
      </p:sp>
    </p:spTree>
    <p:extLst>
      <p:ext uri="{BB962C8B-B14F-4D97-AF65-F5344CB8AC3E}">
        <p14:creationId xmlns:p14="http://schemas.microsoft.com/office/powerpoint/2010/main" val="220897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4863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14DC7-D8C1-7B47-A7FB-35D6329DFF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ARIMA | Dow Jones </a:t>
            </a:r>
            <a:br>
              <a:rPr lang="en-US" dirty="0"/>
            </a:br>
            <a:r>
              <a:rPr lang="en-US" dirty="0"/>
              <a:t>Example Part 2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02044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922" b="55278"/>
          <a:stretch/>
        </p:blipFill>
        <p:spPr>
          <a:xfrm>
            <a:off x="1066799" y="4161172"/>
            <a:ext cx="4905375" cy="21443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2135" b="54480"/>
          <a:stretch/>
        </p:blipFill>
        <p:spPr>
          <a:xfrm>
            <a:off x="1066799" y="1609791"/>
            <a:ext cx="4905375" cy="21240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9844" y="1357616"/>
            <a:ext cx="2080841" cy="26798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DOW Jones 2014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08401" y="1367069"/>
            <a:ext cx="2296739" cy="2585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Sample autocorrelations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90257" y="3760875"/>
            <a:ext cx="2333040" cy="5283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Sample autocorrelations of differenced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48227" y="3968755"/>
            <a:ext cx="2362200" cy="2694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Differenced DOW data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153602" y="1585293"/>
            <a:ext cx="2075998" cy="7660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200" dirty="0">
                <a:latin typeface="Arial" pitchFamily="34" charset="0"/>
                <a:cs typeface="Arial" pitchFamily="34" charset="0"/>
              </a:rPr>
              <a:t>Nonstationary-like behavior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53602" y="4274711"/>
            <a:ext cx="2075998" cy="8052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200" dirty="0">
                <a:latin typeface="Arial" pitchFamily="34" charset="0"/>
                <a:cs typeface="Arial" pitchFamily="34" charset="0"/>
              </a:rPr>
              <a:t>Looks stationary</a:t>
            </a:r>
          </a:p>
        </p:txBody>
      </p:sp>
      <p:sp>
        <p:nvSpPr>
          <p:cNvPr id="11" name="Title 8"/>
          <p:cNvSpPr txBox="1">
            <a:spLocks/>
          </p:cNvSpPr>
          <p:nvPr/>
        </p:nvSpPr>
        <p:spPr>
          <a:xfrm>
            <a:off x="457200" y="228600"/>
            <a:ext cx="8229600" cy="90351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 2014 DOW Jones Data</a:t>
            </a:r>
          </a:p>
        </p:txBody>
      </p:sp>
    </p:spTree>
    <p:extLst>
      <p:ext uri="{BB962C8B-B14F-4D97-AF65-F5344CB8AC3E}">
        <p14:creationId xmlns:p14="http://schemas.microsoft.com/office/powerpoint/2010/main" val="296099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34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1" y="1647372"/>
            <a:ext cx="8454570" cy="456474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data(dowjones2014)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# redefine for simplicity</a:t>
            </a:r>
          </a:p>
          <a:p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=dowjones2014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# difference the data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dow.1=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artrans.wge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dow,phi.tr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=1)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aic5.wge(dow.1,p=0:5,q=0:2)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# 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aic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picks ARMA(4,1)</a:t>
            </a:r>
          </a:p>
          <a:p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est.arma.wge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(dow.1,p=4,q=1)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fr-F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$phi [1]  0.9265955  0.1355600 -0.0240474 -0.1242563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# $theta [1] 0.9999996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#  $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avar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[1] 12112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mean(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  # 16778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220400"/>
            <a:ext cx="8229599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200" b="1" dirty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tswge</a:t>
            </a:r>
            <a:r>
              <a:rPr lang="en-US" sz="2200" dirty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code for differencing and analyzing the differenced data</a:t>
            </a:r>
          </a:p>
        </p:txBody>
      </p:sp>
      <p:sp>
        <p:nvSpPr>
          <p:cNvPr id="5" name="Title 8"/>
          <p:cNvSpPr txBox="1">
            <a:spLocks/>
          </p:cNvSpPr>
          <p:nvPr/>
        </p:nvSpPr>
        <p:spPr>
          <a:xfrm>
            <a:off x="457200" y="228600"/>
            <a:ext cx="8229600" cy="90351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 2014 DOW Jones Data</a:t>
            </a:r>
          </a:p>
        </p:txBody>
      </p:sp>
    </p:spTree>
    <p:extLst>
      <p:ext uri="{BB962C8B-B14F-4D97-AF65-F5344CB8AC3E}">
        <p14:creationId xmlns:p14="http://schemas.microsoft.com/office/powerpoint/2010/main" val="347754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1690" y="1220401"/>
            <a:ext cx="8235109" cy="405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Let’s look at the estimated ARMA(4,1) model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3763264"/>
              </p:ext>
            </p:extLst>
          </p:nvPr>
        </p:nvGraphicFramePr>
        <p:xfrm>
          <a:off x="451690" y="1633538"/>
          <a:ext cx="8213339" cy="405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25" name="Equation" r:id="rId3" imgW="8686800" imgH="444240" progId="Equation.DSMT4">
                  <p:embed/>
                </p:oleObj>
              </mc:Choice>
              <mc:Fallback>
                <p:oleObj name="Equation" r:id="rId3" imgW="8686800" imgH="44424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690" y="1633538"/>
                        <a:ext cx="8213339" cy="4057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1690" y="2202359"/>
            <a:ext cx="8235109" cy="8311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which factors into the following factors found using</a:t>
            </a:r>
          </a:p>
          <a:p>
            <a:pPr>
              <a:spcBef>
                <a:spcPts val="600"/>
              </a:spcBef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factor.wge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(phi=c(.93,.14,-.02,-.12))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5897414"/>
              </p:ext>
            </p:extLst>
          </p:nvPr>
        </p:nvGraphicFramePr>
        <p:xfrm>
          <a:off x="451690" y="3048000"/>
          <a:ext cx="7215187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26" name="Equation" r:id="rId5" imgW="7302240" imgH="431640" progId="Equation.DSMT4">
                  <p:embed/>
                </p:oleObj>
              </mc:Choice>
              <mc:Fallback>
                <p:oleObj name="Equation" r:id="rId5" imgW="7302240" imgH="43164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1690" y="3048000"/>
                        <a:ext cx="7215187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51690" y="3555254"/>
                <a:ext cx="8235109" cy="238834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Notes: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The above is a noninvertible model, but actually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  <m:t>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=.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9999996 </a:t>
                </a:r>
                <a:r>
                  <a:rPr lang="en-US" sz="2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which is “barely” invertible.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The two factors 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</a:t>
                </a:r>
                <a:r>
                  <a:rPr lang="en-US" sz="2000" dirty="0">
                    <a:solidFill>
                      <a:schemeClr val="tx1"/>
                    </a:solidFill>
                    <a:latin typeface="Symbol" panose="05050102010706020507" pitchFamily="18" charset="2"/>
                    <a:cs typeface="Times New Roman" panose="02020603050405020304" pitchFamily="18" charset="0"/>
                  </a:rPr>
                  <a:t>-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.85</a:t>
                </a:r>
                <a:r>
                  <a:rPr 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and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(1</a:t>
                </a:r>
                <a:r>
                  <a:rPr lang="en-US" sz="2000" dirty="0">
                    <a:solidFill>
                      <a:schemeClr val="tx1"/>
                    </a:solidFill>
                    <a:latin typeface="Symbol" panose="05050102010706020507" pitchFamily="18" charset="2"/>
                    <a:cs typeface="Times New Roman" panose="02020603050405020304" pitchFamily="18" charset="0"/>
                  </a:rPr>
                  <a:t>-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.68</a:t>
                </a:r>
                <a:r>
                  <a:rPr 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sz="2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work to cancel-out the </a:t>
                </a:r>
                <a:br>
                  <a:rPr lang="en-US" sz="2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</a:b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</a:t>
                </a:r>
                <a:r>
                  <a:rPr lang="en-US" sz="2000" dirty="0">
                    <a:solidFill>
                      <a:schemeClr val="tx1"/>
                    </a:solidFill>
                    <a:latin typeface="Symbol" panose="05050102010706020507" pitchFamily="18" charset="2"/>
                    <a:cs typeface="Times New Roman" panose="02020603050405020304" pitchFamily="18" charset="0"/>
                  </a:rPr>
                  <a:t>-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.9999996</a:t>
                </a:r>
                <a:r>
                  <a:rPr 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sz="2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MA factor.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It appears that a smaller order model is called for.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90" y="3555254"/>
                <a:ext cx="8235109" cy="2388346"/>
              </a:xfrm>
              <a:prstGeom prst="rect">
                <a:avLst/>
              </a:prstGeom>
              <a:blipFill>
                <a:blip r:embed="rId7"/>
                <a:stretch>
                  <a:fillRect l="-740" t="-102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8"/>
          <p:cNvSpPr txBox="1">
            <a:spLocks/>
          </p:cNvSpPr>
          <p:nvPr/>
        </p:nvSpPr>
        <p:spPr>
          <a:xfrm>
            <a:off x="457200" y="228600"/>
            <a:ext cx="8229600" cy="90351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 2014 DOW Jones Data</a:t>
            </a:r>
          </a:p>
        </p:txBody>
      </p:sp>
    </p:spTree>
    <p:extLst>
      <p:ext uri="{BB962C8B-B14F-4D97-AF65-F5344CB8AC3E}">
        <p14:creationId xmlns:p14="http://schemas.microsoft.com/office/powerpoint/2010/main" val="137403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1220400"/>
            <a:ext cx="82296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We try using BIC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2692" y="1665183"/>
            <a:ext cx="8014108" cy="7014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aic5.wge(dow.1,p=0:5,q=0:2,type='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bic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 BIC selects p=0,q=0, i.e. white noise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846" y="3403339"/>
            <a:ext cx="5115892" cy="23527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438400"/>
            <a:ext cx="8229600" cy="7244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Looking again at the differenced data we see that white noise is plausible.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868" y="3403339"/>
            <a:ext cx="2492870" cy="235270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200" y="5835908"/>
            <a:ext cx="8077200" cy="4226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i="1" dirty="0">
                <a:latin typeface="Arial" pitchFamily="34" charset="0"/>
                <a:cs typeface="Arial" pitchFamily="34" charset="0"/>
              </a:rPr>
              <a:t>We should have modeled it as white noise before applying AIC!</a:t>
            </a:r>
          </a:p>
        </p:txBody>
      </p:sp>
      <p:sp>
        <p:nvSpPr>
          <p:cNvPr id="13" name="Title 8"/>
          <p:cNvSpPr txBox="1">
            <a:spLocks/>
          </p:cNvSpPr>
          <p:nvPr/>
        </p:nvSpPr>
        <p:spPr>
          <a:xfrm>
            <a:off x="457200" y="228600"/>
            <a:ext cx="8229600" cy="90351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 2014 DOW Jones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3290" y="3235960"/>
            <a:ext cx="2130610" cy="2634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Differenced DOW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53691" y="3032760"/>
            <a:ext cx="2409109" cy="4953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Sample autocorrelations of differenced data</a:t>
            </a:r>
          </a:p>
        </p:txBody>
      </p:sp>
    </p:spTree>
    <p:extLst>
      <p:ext uri="{BB962C8B-B14F-4D97-AF65-F5344CB8AC3E}">
        <p14:creationId xmlns:p14="http://schemas.microsoft.com/office/powerpoint/2010/main" val="348304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12" grpId="0" animBg="1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57200" y="5486400"/>
            <a:ext cx="8229600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Burg and ML estimates are better than YW in near “nonstationary” case</a:t>
            </a:r>
            <a:endParaRPr lang="en-US" sz="2000" b="1" dirty="0">
              <a:cs typeface="Arial" panose="020B0604020202020204" pitchFamily="34" charset="0"/>
            </a:endParaRPr>
          </a:p>
        </p:txBody>
      </p:sp>
      <p:graphicFrame>
        <p:nvGraphicFramePr>
          <p:cNvPr id="4608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4480050"/>
              </p:ext>
            </p:extLst>
          </p:nvPr>
        </p:nvGraphicFramePr>
        <p:xfrm>
          <a:off x="1265238" y="1446212"/>
          <a:ext cx="4403725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35" name="Equation" r:id="rId4" imgW="5194080" imgH="482400" progId="Equation.DSMT4">
                  <p:embed/>
                </p:oleObj>
              </mc:Choice>
              <mc:Fallback>
                <p:oleObj name="Equation" r:id="rId4" imgW="5194080" imgH="482400" progId="Equation.DSMT4">
                  <p:embed/>
                  <p:pic>
                    <p:nvPicPr>
                      <p:cNvPr id="4608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5238" y="1446212"/>
                        <a:ext cx="4403725" cy="458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457200" y="1970782"/>
            <a:ext cx="8229600" cy="110799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/>
              <a:t>Factor                       Abs </a:t>
            </a:r>
            <a:r>
              <a:rPr lang="en-US" sz="2000" b="1" dirty="0" err="1"/>
              <a:t>recip</a:t>
            </a:r>
            <a:r>
              <a:rPr lang="en-US" sz="2000" b="1" dirty="0"/>
              <a:t>        System </a:t>
            </a:r>
            <a:r>
              <a:rPr lang="en-US" sz="2000" b="1" dirty="0" err="1"/>
              <a:t>freq</a:t>
            </a:r>
            <a:r>
              <a:rPr lang="en-US" sz="2000" b="1" dirty="0"/>
              <a:t> 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1-0.995</a:t>
            </a:r>
            <a:r>
              <a:rPr lang="en-US" sz="2000" i="1" dirty="0"/>
              <a:t>B</a:t>
            </a:r>
            <a:r>
              <a:rPr lang="en-US" sz="2000" dirty="0"/>
              <a:t>                     0.9950                 0.0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1-1.2</a:t>
            </a:r>
            <a:r>
              <a:rPr lang="en-US" sz="2000" i="1" dirty="0"/>
              <a:t>B</a:t>
            </a:r>
            <a:r>
              <a:rPr lang="en-US" sz="2000" dirty="0"/>
              <a:t>+0.8</a:t>
            </a:r>
            <a:r>
              <a:rPr lang="en-US" sz="2000" i="1" dirty="0"/>
              <a:t>B</a:t>
            </a:r>
            <a:r>
              <a:rPr lang="en-US" sz="2000" baseline="30000" dirty="0"/>
              <a:t>2</a:t>
            </a:r>
            <a:r>
              <a:rPr lang="en-US" sz="2000" dirty="0"/>
              <a:t>              0.8944                 0.133</a:t>
            </a:r>
          </a:p>
        </p:txBody>
      </p:sp>
      <p:sp>
        <p:nvSpPr>
          <p:cNvPr id="14" name="Oval 13"/>
          <p:cNvSpPr/>
          <p:nvPr/>
        </p:nvSpPr>
        <p:spPr>
          <a:xfrm>
            <a:off x="2905249" y="2314676"/>
            <a:ext cx="1066800" cy="4572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cxnSp>
        <p:nvCxnSpPr>
          <p:cNvPr id="15" name="Straight Arrow Connector 14"/>
          <p:cNvCxnSpPr>
            <a:stCxn id="16" idx="1"/>
            <a:endCxn id="14" idx="6"/>
          </p:cNvCxnSpPr>
          <p:nvPr/>
        </p:nvCxnSpPr>
        <p:spPr>
          <a:xfrm flipH="1">
            <a:off x="3972049" y="1751806"/>
            <a:ext cx="2657352" cy="7914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29401" y="1446212"/>
            <a:ext cx="2057399" cy="6111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Arial" pitchFamily="34" charset="0"/>
                <a:cs typeface="Arial" pitchFamily="34" charset="0"/>
              </a:rPr>
              <a:t>Real root very close to unit circle</a:t>
            </a:r>
          </a:p>
        </p:txBody>
      </p:sp>
      <p:sp>
        <p:nvSpPr>
          <p:cNvPr id="2" name="Rectangle 1"/>
          <p:cNvSpPr/>
          <p:nvPr/>
        </p:nvSpPr>
        <p:spPr>
          <a:xfrm>
            <a:off x="4266270" y="817795"/>
            <a:ext cx="839130" cy="3515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Recall the Issues with Parameter Estimation in Stationary Models with Roots </a:t>
            </a:r>
            <a:r>
              <a:rPr lang="en-IN" sz="2400" i="1" dirty="0"/>
              <a:t>Close</a:t>
            </a:r>
            <a:r>
              <a:rPr lang="en-IN" sz="2400" dirty="0"/>
              <a:t> to the Unit Circle</a:t>
            </a:r>
          </a:p>
        </p:txBody>
      </p:sp>
      <p:graphicFrame>
        <p:nvGraphicFramePr>
          <p:cNvPr id="17" name="Group 4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976174"/>
              </p:ext>
            </p:extLst>
          </p:nvPr>
        </p:nvGraphicFramePr>
        <p:xfrm>
          <a:off x="2438401" y="3282603"/>
          <a:ext cx="3886200" cy="2105187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944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8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25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05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15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4C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4C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4C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4C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4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True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4C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2.195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–1.994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.796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9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YW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4C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1.34 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–0.57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.</a:t>
                      </a: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11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9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Burg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4C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2.12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–1.90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.75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2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MLE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4C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2.14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–1.92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.76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84406" marR="84406" horzOverflow="overflow">
                    <a:lnL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54CA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3624070" y="3156656"/>
            <a:ext cx="521297" cy="5232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800" i="1" dirty="0">
                <a:solidFill>
                  <a:schemeClr val="bg1"/>
                </a:solidFill>
                <a:latin typeface="Symbol" panose="05050102010706020507" pitchFamily="18" charset="2"/>
                <a:cs typeface="Arial" pitchFamily="34" charset="0"/>
              </a:rPr>
              <a:t>j</a:t>
            </a:r>
            <a:r>
              <a:rPr lang="en-US" sz="2800" baseline="-25000" dirty="0">
                <a:solidFill>
                  <a:schemeClr val="bg1"/>
                </a:solidFill>
                <a:latin typeface="Symbol" panose="05050102010706020507" pitchFamily="18" charset="2"/>
                <a:cs typeface="Arial" pitchFamily="34" charset="0"/>
              </a:rPr>
              <a:t>1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04542" y="3137404"/>
            <a:ext cx="521297" cy="5232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800" i="1" dirty="0">
                <a:solidFill>
                  <a:schemeClr val="bg1"/>
                </a:solidFill>
                <a:latin typeface="Symbol" panose="05050102010706020507" pitchFamily="18" charset="2"/>
                <a:cs typeface="Arial" pitchFamily="34" charset="0"/>
              </a:rPr>
              <a:t>j</a:t>
            </a:r>
            <a:r>
              <a:rPr lang="en-US" sz="2800" baseline="-25000" dirty="0">
                <a:solidFill>
                  <a:schemeClr val="bg1"/>
                </a:solidFill>
                <a:latin typeface="Symbol" panose="05050102010706020507" pitchFamily="18" charset="2"/>
                <a:cs typeface="Arial" pitchFamily="34" charset="0"/>
              </a:rPr>
              <a:t>2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69265" y="3137404"/>
            <a:ext cx="521297" cy="5232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800" i="1" dirty="0">
                <a:solidFill>
                  <a:schemeClr val="bg1"/>
                </a:solidFill>
                <a:latin typeface="Symbol" panose="05050102010706020507" pitchFamily="18" charset="2"/>
                <a:cs typeface="Arial" pitchFamily="34" charset="0"/>
              </a:rPr>
              <a:t>j</a:t>
            </a:r>
            <a:r>
              <a:rPr lang="en-US" sz="2800" baseline="-25000" dirty="0">
                <a:solidFill>
                  <a:schemeClr val="bg1"/>
                </a:solidFill>
                <a:latin typeface="Symbol" panose="05050102010706020507" pitchFamily="18" charset="2"/>
                <a:cs typeface="Arial" pitchFamily="34" charset="0"/>
              </a:rPr>
              <a:t>3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4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 animBg="1"/>
      <p:bldP spid="16" grpId="0" animBg="1"/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272435"/>
              </p:ext>
            </p:extLst>
          </p:nvPr>
        </p:nvGraphicFramePr>
        <p:xfrm>
          <a:off x="627394" y="1600200"/>
          <a:ext cx="2993205" cy="335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27" name="Equation" r:id="rId3" imgW="3492360" imgH="406080" progId="Equation.DSMT4">
                  <p:embed/>
                </p:oleObj>
              </mc:Choice>
              <mc:Fallback>
                <p:oleObj name="Equation" r:id="rId3" imgW="3492360" imgH="40608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7394" y="1600200"/>
                        <a:ext cx="2993205" cy="3359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1220400"/>
            <a:ext cx="8229600" cy="4342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Final model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6548701"/>
              </p:ext>
            </p:extLst>
          </p:nvPr>
        </p:nvGraphicFramePr>
        <p:xfrm>
          <a:off x="627394" y="2819400"/>
          <a:ext cx="4372778" cy="3194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28" name="Equation" r:id="rId5" imgW="5041800" imgH="368280" progId="Equation.DSMT4">
                  <p:embed/>
                </p:oleObj>
              </mc:Choice>
              <mc:Fallback>
                <p:oleObj name="Equation" r:id="rId5" imgW="5041800" imgH="368280" progId="Equation.DSMT4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7394" y="2819400"/>
                        <a:ext cx="4372778" cy="3194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1348014"/>
              </p:ext>
            </p:extLst>
          </p:nvPr>
        </p:nvGraphicFramePr>
        <p:xfrm>
          <a:off x="627394" y="2017141"/>
          <a:ext cx="3271323" cy="6498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29" name="Equation" r:id="rId7" imgW="3771720" imgH="749160" progId="Equation.DSMT4">
                  <p:embed/>
                </p:oleObj>
              </mc:Choice>
              <mc:Fallback>
                <p:oleObj name="Equation" r:id="rId7" imgW="3771720" imgH="749160" progId="Equation.DSMT4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7394" y="2017141"/>
                        <a:ext cx="3271323" cy="6498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57200" y="3215958"/>
            <a:ext cx="7521072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So, we can write the model </a:t>
            </a:r>
            <a:r>
              <a:rPr lang="en-US" sz="2000" b="1" i="1" dirty="0">
                <a:latin typeface="Arial" pitchFamily="34" charset="0"/>
                <a:cs typeface="Arial" pitchFamily="34" charset="0"/>
              </a:rPr>
              <a:t>without the mean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3788228"/>
            <a:ext cx="8229600" cy="7982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pPr>
              <a:spcBef>
                <a:spcPts val="600"/>
              </a:spcBef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This is true for all ARIMA models with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en-US" sz="2000" dirty="0">
                <a:latin typeface="Arial" pitchFamily="34" charset="0"/>
                <a:cs typeface="Arial" pitchFamily="34" charset="0"/>
                <a:sym typeface="Symbol" panose="05050102010706020507" pitchFamily="18" charset="2"/>
              </a:rPr>
              <a:t>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42687" y="3754422"/>
            <a:ext cx="4953000" cy="8308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7200" y="4683123"/>
            <a:ext cx="8229600" cy="75122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1">
              <a:spcBef>
                <a:spcPts val="60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We could have written the final models for the ARIMA(2,1,0) and ARIMA(2,2,0) examples </a:t>
            </a:r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without a mean.</a:t>
            </a:r>
            <a:endParaRPr lang="en-US" sz="2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itle 8"/>
          <p:cNvSpPr txBox="1">
            <a:spLocks/>
          </p:cNvSpPr>
          <p:nvPr/>
        </p:nvSpPr>
        <p:spPr>
          <a:xfrm>
            <a:off x="457200" y="228600"/>
            <a:ext cx="8229600" cy="90351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 2014 DOW Jones Data</a:t>
            </a:r>
          </a:p>
        </p:txBody>
      </p:sp>
    </p:spTree>
    <p:extLst>
      <p:ext uri="{BB962C8B-B14F-4D97-AF65-F5344CB8AC3E}">
        <p14:creationId xmlns:p14="http://schemas.microsoft.com/office/powerpoint/2010/main" val="185870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build="p" bldLvl="2"/>
      <p:bldP spid="12" grpId="0" animBg="1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3873333"/>
              </p:ext>
            </p:extLst>
          </p:nvPr>
        </p:nvGraphicFramePr>
        <p:xfrm>
          <a:off x="621100" y="1598401"/>
          <a:ext cx="1537804" cy="34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47" name="Equation" r:id="rId3" imgW="2019240" imgH="380880" progId="Equation.DSMT4">
                  <p:embed/>
                </p:oleObj>
              </mc:Choice>
              <mc:Fallback>
                <p:oleObj name="Equation" r:id="rId3" imgW="2019240" imgH="380880" progId="Equation.DSMT4">
                  <p:embed/>
                  <p:pic>
                    <p:nvPicPr>
                      <p:cNvPr id="5" name="Object 4"/>
                      <p:cNvPicPr preferRelativeResize="0"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1100" y="1598401"/>
                        <a:ext cx="1537804" cy="342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1219200"/>
            <a:ext cx="8229600" cy="4573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DOW Jones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7200" y="3046200"/>
                <a:ext cx="8229600" cy="124649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Symbol" panose="05050102010706020507" pitchFamily="18" charset="2"/>
                  </a:rPr>
                  <a:t>We found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  <m:t>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𝑎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 using the R command </a:t>
                </a:r>
                <a:r>
                  <a:rPr lang="en-US" sz="20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sd</a:t>
                </a:r>
                <a:endParaRPr lang="en-US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sd</a:t>
                </a:r>
                <a:r>
                  <a:rPr lang="en-US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(dow.1)</a:t>
                </a:r>
              </a:p>
              <a:p>
                <a:pPr marL="363538">
                  <a:spcBef>
                    <a:spcPts val="600"/>
                  </a:spcBef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squaring the result. 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046200"/>
                <a:ext cx="8229600" cy="1246495"/>
              </a:xfrm>
              <a:prstGeom prst="rect">
                <a:avLst/>
              </a:prstGeom>
              <a:blipFill>
                <a:blip r:embed="rId5"/>
                <a:stretch>
                  <a:fillRect l="-667" t="-3922" b="-24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470647" y="4710125"/>
            <a:ext cx="5639867" cy="14385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Forecasts from this model will simply repeat the last data value for all steps ahead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It’s difficult to predict the DOW!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7201" y="2004799"/>
                <a:ext cx="8229599" cy="106680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Note that the differenced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=(1−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 is white noise, 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So we can estimate the white noise variance as the sample variance of the differenced DOW data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2004799"/>
                <a:ext cx="8229599" cy="1066802"/>
              </a:xfrm>
              <a:prstGeom prst="rect">
                <a:avLst/>
              </a:prstGeom>
              <a:blipFill>
                <a:blip r:embed="rId6"/>
                <a:stretch>
                  <a:fillRect l="-741" t="-2857" r="-1407" b="-12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457200" y="4328233"/>
            <a:ext cx="3546428" cy="398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Final model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876562"/>
              </p:ext>
            </p:extLst>
          </p:nvPr>
        </p:nvGraphicFramePr>
        <p:xfrm>
          <a:off x="2194128" y="4321724"/>
          <a:ext cx="2609745" cy="405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48" name="Equation" r:id="rId7" imgW="3670200" imgH="482400" progId="Equation.DSMT4">
                  <p:embed/>
                </p:oleObj>
              </mc:Choice>
              <mc:Fallback>
                <p:oleObj name="Equation" r:id="rId7" imgW="3670200" imgH="482400" progId="Equation.DSMT4">
                  <p:embed/>
                  <p:pic>
                    <p:nvPicPr>
                      <p:cNvPr id="11" name="Object 10"/>
                      <p:cNvPicPr preferRelativeResize="0"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94128" y="4321724"/>
                        <a:ext cx="2609745" cy="4054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E1860482-BE2B-A44F-96AA-0CB9BD2806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0447" y="4581503"/>
            <a:ext cx="2196353" cy="18192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FB259D-2540-6843-BC63-4CA98A8F5C2E}"/>
              </a:ext>
            </a:extLst>
          </p:cNvPr>
          <p:cNvSpPr txBox="1"/>
          <p:nvPr/>
        </p:nvSpPr>
        <p:spPr>
          <a:xfrm>
            <a:off x="6705600" y="4260081"/>
            <a:ext cx="1886857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DOW Jones</a:t>
            </a:r>
          </a:p>
        </p:txBody>
      </p:sp>
      <p:sp>
        <p:nvSpPr>
          <p:cNvPr id="14" name="Title 8"/>
          <p:cNvSpPr txBox="1">
            <a:spLocks/>
          </p:cNvSpPr>
          <p:nvPr/>
        </p:nvSpPr>
        <p:spPr>
          <a:xfrm>
            <a:off x="457200" y="228600"/>
            <a:ext cx="8229600" cy="90351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 2014 DOW Jones Data</a:t>
            </a:r>
          </a:p>
        </p:txBody>
      </p:sp>
    </p:spTree>
    <p:extLst>
      <p:ext uri="{BB962C8B-B14F-4D97-AF65-F5344CB8AC3E}">
        <p14:creationId xmlns:p14="http://schemas.microsoft.com/office/powerpoint/2010/main" val="368456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uiExpand="1" build="p"/>
      <p:bldP spid="3" grpId="0"/>
      <p:bldP spid="10" grpId="0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55955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65201-A27B-0444-9D3E-F44384EB14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More General Approach to ARIMA Model ID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0019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602000"/>
            <a:ext cx="8229600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To this point, our approach (Box-Jenkins) for detecting and removing stationarities is as follows: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2419670"/>
            <a:ext cx="8229600" cy="23083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If data are wandering and sample autocorrelations damp slowly 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i="1" dirty="0">
                <a:latin typeface="Arial" pitchFamily="34" charset="0"/>
                <a:cs typeface="Arial" pitchFamily="34" charset="0"/>
              </a:rPr>
              <a:t>Difference the data</a:t>
            </a:r>
            <a:endParaRPr lang="en-US" sz="2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If differenced data still show evidence of a unit root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i="1" dirty="0">
                <a:latin typeface="Arial" pitchFamily="34" charset="0"/>
                <a:cs typeface="Arial" pitchFamily="34" charset="0"/>
              </a:rPr>
              <a:t>Difference the data again, etc.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/>
              <a:t>A More General Approach </a:t>
            </a:r>
            <a:br>
              <a:rPr lang="en-IN" sz="3200"/>
            </a:br>
            <a:r>
              <a:rPr lang="en-IN" sz="3200"/>
              <a:t>for Detecting Nonstationarities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76247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602000"/>
            <a:ext cx="8229600" cy="46184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The ARIMA is an extension of the ARMA model to allow one or more factors of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</a:t>
            </a:r>
            <a:r>
              <a:rPr lang="en-US" sz="2400" dirty="0">
                <a:latin typeface="Symbol" panose="05050102010706020507" pitchFamily="18" charset="2"/>
                <a:cs typeface="Times New Roman" panose="02020603050405020304" pitchFamily="18" charset="0"/>
              </a:rPr>
              <a:t>-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in the model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That is, ARIMA models include roots 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on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the unit circle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For ARIMA models, these roots are +1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ARIMA models are not the only extension of ARMA models that have roots 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on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the unit circle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These roots may be complex. These models include 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Seasonal models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Cyclic ARUMA models (see Woodward, et al., 2017; but not covered here)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A More General Approach </a:t>
            </a:r>
            <a:br>
              <a:rPr lang="en-IN" sz="3200" dirty="0"/>
            </a:br>
            <a:r>
              <a:rPr lang="en-IN" sz="3200" dirty="0"/>
              <a:t>for Detecting </a:t>
            </a:r>
            <a:r>
              <a:rPr lang="en-IN" sz="3200" dirty="0" err="1"/>
              <a:t>Nonstationarities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18343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81101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1B349-339F-B043-8010-5245836A47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Tiao</a:t>
            </a:r>
            <a:r>
              <a:rPr lang="en-US" dirty="0"/>
              <a:t>/</a:t>
            </a:r>
            <a:r>
              <a:rPr lang="en-US" dirty="0" err="1"/>
              <a:t>Tsay</a:t>
            </a:r>
            <a:r>
              <a:rPr lang="en-US" dirty="0"/>
              <a:t> and </a:t>
            </a:r>
            <a:r>
              <a:rPr lang="en-US" dirty="0" err="1"/>
              <a:t>Overfit</a:t>
            </a:r>
            <a:r>
              <a:rPr lang="en-US" dirty="0"/>
              <a:t> Tables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 Unit Root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542121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685800"/>
            <a:ext cx="8229600" cy="3595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Result (</a:t>
            </a:r>
            <a:r>
              <a:rPr lang="en-US" sz="2400" b="1" dirty="0" err="1">
                <a:latin typeface="Arial" pitchFamily="34" charset="0"/>
                <a:cs typeface="Arial" pitchFamily="34" charset="0"/>
              </a:rPr>
              <a:t>Tiao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/</a:t>
            </a:r>
            <a:r>
              <a:rPr lang="en-US" sz="2400" b="1" dirty="0" err="1">
                <a:latin typeface="Arial" pitchFamily="34" charset="0"/>
                <a:cs typeface="Arial" pitchFamily="34" charset="0"/>
              </a:rPr>
              <a:t>Tsay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) (loosely stated):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If a high order AR(p) model is fit to a realization from a nonstationary model with roots on the unit circle, then factors associated with these roots will “show up” in the factor table.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The nonstationary behavior will “show up” in factor tables for a wide range of orders p.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Fitting several high order models to a set of data to identify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nonstationarities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is called </a:t>
            </a:r>
            <a:r>
              <a:rPr lang="en-US" sz="2400" b="1" i="1" dirty="0">
                <a:latin typeface="Arial" pitchFamily="34" charset="0"/>
                <a:cs typeface="Arial" pitchFamily="34" charset="0"/>
              </a:rPr>
              <a:t>overfitting.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4335800"/>
            <a:ext cx="8229600" cy="1836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Overfitting using the </a:t>
            </a:r>
            <a:r>
              <a:rPr lang="en-US" sz="2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tswge</a:t>
            </a:r>
            <a:r>
              <a:rPr lang="en-US" sz="2400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package:</a:t>
            </a:r>
          </a:p>
          <a:p>
            <a:pPr>
              <a:spcBef>
                <a:spcPts val="600"/>
              </a:spcBef>
            </a:pP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est.ar.wge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We use Burg estimates (always stationary)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MLE would be ok</a:t>
            </a:r>
          </a:p>
        </p:txBody>
      </p:sp>
    </p:spTree>
    <p:extLst>
      <p:ext uri="{BB962C8B-B14F-4D97-AF65-F5344CB8AC3E}">
        <p14:creationId xmlns:p14="http://schemas.microsoft.com/office/powerpoint/2010/main" val="99232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3"/>
      <p:bldP spid="4" grpId="0" build="p" bldLvl="3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t="1753" b="55181"/>
          <a:stretch/>
        </p:blipFill>
        <p:spPr>
          <a:xfrm>
            <a:off x="2119313" y="2221230"/>
            <a:ext cx="4905375" cy="21084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55277" y="1899135"/>
            <a:ext cx="1688123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latin typeface="Arial" pitchFamily="34" charset="0"/>
                <a:cs typeface="Arial" pitchFamily="34" charset="0"/>
              </a:rPr>
              <a:t>Original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46331" y="1885949"/>
            <a:ext cx="3023821" cy="3825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latin typeface="Arial" pitchFamily="34" charset="0"/>
                <a:cs typeface="Arial" pitchFamily="34" charset="0"/>
              </a:rPr>
              <a:t>Sample autocorrelations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0788759"/>
              </p:ext>
            </p:extLst>
          </p:nvPr>
        </p:nvGraphicFramePr>
        <p:xfrm>
          <a:off x="2584450" y="1385556"/>
          <a:ext cx="39751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76" name="Equation" r:id="rId5" imgW="3974760" imgH="482400" progId="Equation.DSMT4">
                  <p:embed/>
                </p:oleObj>
              </mc:Choice>
              <mc:Fallback>
                <p:oleObj name="Equation" r:id="rId5" imgW="3974760" imgH="482400" progId="Equation.DSMT4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84450" y="1385556"/>
                        <a:ext cx="3975100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57200" y="4464783"/>
            <a:ext cx="8229600" cy="17074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 generate ARIMA(2,1,0) data as before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xd1=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gen.arima.wge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(n=200,phi=c(1.2,-.8),d=1,sn=56)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 fit an AR(6) and AR(8) to this realization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est.ar.wge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(xd1,p=6,type='burg')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est.ar.wge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(xd1,p=8,type='burg')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IN" dirty="0"/>
              <a:t>Recall: ARIMA(2,1,0) Model </a:t>
            </a:r>
          </a:p>
        </p:txBody>
      </p:sp>
    </p:spTree>
    <p:extLst>
      <p:ext uri="{BB962C8B-B14F-4D97-AF65-F5344CB8AC3E}">
        <p14:creationId xmlns:p14="http://schemas.microsoft.com/office/powerpoint/2010/main" val="4294352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5173" name="Text Box 5"/>
          <p:cNvSpPr txBox="1">
            <a:spLocks noChangeArrowheads="1"/>
          </p:cNvSpPr>
          <p:nvPr/>
        </p:nvSpPr>
        <p:spPr bwMode="auto">
          <a:xfrm>
            <a:off x="457200" y="1600200"/>
            <a:ext cx="8229600" cy="452482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Arial" pitchFamily="34" charset="0"/>
                <a:cs typeface="Arial" pitchFamily="34" charset="0"/>
              </a:rPr>
              <a:t>YW and Burg estimates </a:t>
            </a:r>
            <a:r>
              <a:rPr lang="en-US" sz="3200" dirty="0">
                <a:solidFill>
                  <a:srgbClr val="FC0000"/>
                </a:solidFill>
                <a:latin typeface="Arial" pitchFamily="34" charset="0"/>
                <a:cs typeface="Arial" pitchFamily="34" charset="0"/>
              </a:rPr>
              <a:t>always</a:t>
            </a:r>
            <a:r>
              <a:rPr lang="en-US" sz="3200" dirty="0">
                <a:latin typeface="Arial" pitchFamily="34" charset="0"/>
                <a:cs typeface="Arial" pitchFamily="34" charset="0"/>
              </a:rPr>
              <a:t> produce stationary AR models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Even if data are from an ARIMA model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Arial" pitchFamily="34" charset="0"/>
                <a:cs typeface="Arial" pitchFamily="34" charset="0"/>
              </a:rPr>
              <a:t>ML estimates may produce nonstationary models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However, the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nonstationarity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is often due to roots inside the unit circle rather than on the unit circle like </a:t>
            </a:r>
            <a:r>
              <a:rPr lang="en-US" sz="2800" i="1" dirty="0">
                <a:latin typeface="Arial" pitchFamily="34" charset="0"/>
                <a:cs typeface="Arial" pitchFamily="34" charset="0"/>
              </a:rPr>
              <a:t>(1-B)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. </a:t>
            </a:r>
          </a:p>
          <a:p>
            <a:pPr marL="1257300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i.e. unacceptable models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Model ID in Nonstationary Case: </a:t>
            </a:r>
            <a:br>
              <a:rPr lang="en-IN" sz="3200" dirty="0"/>
            </a:br>
            <a:r>
              <a:rPr lang="en-IN" sz="3200" dirty="0"/>
              <a:t>General Comments</a:t>
            </a:r>
          </a:p>
        </p:txBody>
      </p:sp>
    </p:spTree>
    <p:extLst>
      <p:ext uri="{BB962C8B-B14F-4D97-AF65-F5344CB8AC3E}">
        <p14:creationId xmlns:p14="http://schemas.microsoft.com/office/powerpoint/2010/main" val="129491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5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5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5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51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51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5173" grpId="0" build="p" bldLvl="4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1237" name="Text Box 5"/>
          <p:cNvSpPr txBox="1">
            <a:spLocks noChangeArrowheads="1"/>
          </p:cNvSpPr>
          <p:nvPr/>
        </p:nvSpPr>
        <p:spPr bwMode="auto">
          <a:xfrm>
            <a:off x="4419600" y="1557948"/>
            <a:ext cx="1676400" cy="906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Absolute reciprocal </a:t>
            </a:r>
            <a:br>
              <a:rPr lang="en-US" dirty="0"/>
            </a:br>
            <a:r>
              <a:rPr lang="en-US" dirty="0"/>
              <a:t>of root</a:t>
            </a:r>
          </a:p>
        </p:txBody>
      </p:sp>
      <p:sp>
        <p:nvSpPr>
          <p:cNvPr id="3551238" name="Text Box 6"/>
          <p:cNvSpPr txBox="1">
            <a:spLocks noChangeArrowheads="1"/>
          </p:cNvSpPr>
          <p:nvPr/>
        </p:nvSpPr>
        <p:spPr bwMode="auto">
          <a:xfrm>
            <a:off x="7117006" y="1557948"/>
            <a:ext cx="1264994" cy="880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System</a:t>
            </a:r>
            <a:br>
              <a:rPr lang="en-US" dirty="0"/>
            </a:br>
            <a:r>
              <a:rPr lang="en-US" dirty="0"/>
              <a:t>frequency (</a:t>
            </a:r>
            <a:r>
              <a:rPr lang="en-US" i="1" dirty="0">
                <a:latin typeface="Times New Roman" pitchFamily="18" charset="0"/>
              </a:rPr>
              <a:t>f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</p:txBody>
      </p:sp>
      <p:sp>
        <p:nvSpPr>
          <p:cNvPr id="3551239" name="Text Box 7"/>
          <p:cNvSpPr txBox="1">
            <a:spLocks noChangeArrowheads="1"/>
          </p:cNvSpPr>
          <p:nvPr/>
        </p:nvSpPr>
        <p:spPr bwMode="auto">
          <a:xfrm>
            <a:off x="847366" y="2100815"/>
            <a:ext cx="1899138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AR factor</a:t>
            </a:r>
          </a:p>
        </p:txBody>
      </p:sp>
      <p:sp>
        <p:nvSpPr>
          <p:cNvPr id="3551240" name="Line 8"/>
          <p:cNvSpPr>
            <a:spLocks noChangeShapeType="1"/>
          </p:cNvSpPr>
          <p:nvPr/>
        </p:nvSpPr>
        <p:spPr bwMode="auto">
          <a:xfrm>
            <a:off x="4390292" y="2451652"/>
            <a:ext cx="133496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noAutofit/>
          </a:bodyPr>
          <a:lstStyle/>
          <a:p>
            <a:pPr>
              <a:spcBef>
                <a:spcPts val="600"/>
              </a:spcBef>
            </a:pPr>
            <a:endParaRPr lang="en-US"/>
          </a:p>
        </p:txBody>
      </p:sp>
      <p:sp>
        <p:nvSpPr>
          <p:cNvPr id="3551241" name="Line 9"/>
          <p:cNvSpPr>
            <a:spLocks noChangeShapeType="1"/>
          </p:cNvSpPr>
          <p:nvPr/>
        </p:nvSpPr>
        <p:spPr bwMode="auto">
          <a:xfrm>
            <a:off x="6974498" y="2451652"/>
            <a:ext cx="1336431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noAutofit/>
          </a:bodyPr>
          <a:lstStyle/>
          <a:p>
            <a:pPr>
              <a:spcBef>
                <a:spcPts val="600"/>
              </a:spcBef>
            </a:pPr>
            <a:endParaRPr lang="en-US"/>
          </a:p>
        </p:txBody>
      </p:sp>
      <p:sp>
        <p:nvSpPr>
          <p:cNvPr id="3551242" name="Line 10"/>
          <p:cNvSpPr>
            <a:spLocks noChangeShapeType="1"/>
          </p:cNvSpPr>
          <p:nvPr/>
        </p:nvSpPr>
        <p:spPr bwMode="auto">
          <a:xfrm>
            <a:off x="920262" y="2451652"/>
            <a:ext cx="189913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noAutofit/>
          </a:bodyPr>
          <a:lstStyle/>
          <a:p>
            <a:pPr>
              <a:spcBef>
                <a:spcPts val="600"/>
              </a:spcBef>
            </a:pP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922951" y="1221100"/>
            <a:ext cx="5298098" cy="4553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AR(6) fit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2476500"/>
            <a:ext cx="8229600" cy="140578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1-0.9944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			0.9944           	0.0000</a:t>
            </a:r>
          </a:p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1-1.1978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+0.7584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	0.8708		       0.1293</a:t>
            </a:r>
          </a:p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1-0.4472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+0.0881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	0.2967		       0.1142</a:t>
            </a:r>
          </a:p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1+0.2879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	0.2879		       0.5000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3905250"/>
            <a:ext cx="8229600" cy="143093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1-0.9951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	0.9951       		0.0000</a:t>
            </a:r>
          </a:p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1-1.1324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+0.7314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	0.8552      		0.1348</a:t>
            </a:r>
          </a:p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1-1.0807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+0.4241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	0.6513      		0.0943</a:t>
            </a:r>
          </a:p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1+0.4968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		0.4968       		0.5000</a:t>
            </a:r>
          </a:p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1+0.3615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+0.2464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	0.4964       		0.3093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922951" y="3543300"/>
            <a:ext cx="5298098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AR(8) fit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65810" y="2451652"/>
            <a:ext cx="7550419" cy="3541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781885" y="3896140"/>
            <a:ext cx="7550419" cy="35419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5346017"/>
            <a:ext cx="8229600" cy="94048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latin typeface="Arial" pitchFamily="34" charset="0"/>
                <a:cs typeface="Arial" pitchFamily="34" charset="0"/>
              </a:rPr>
              <a:t>Key point: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Arial" pitchFamily="34" charset="0"/>
                <a:cs typeface="Arial" pitchFamily="34" charset="0"/>
              </a:rPr>
              <a:t>Even though the data are not from an AR(6) or AR(8), the factor close to 1-</a:t>
            </a:r>
            <a:r>
              <a:rPr lang="en-US" i="1" dirty="0">
                <a:latin typeface="Arial" pitchFamily="34" charset="0"/>
                <a:cs typeface="Arial" pitchFamily="34" charset="0"/>
              </a:rPr>
              <a:t>B</a:t>
            </a:r>
            <a:r>
              <a:rPr lang="en-US" dirty="0">
                <a:latin typeface="Arial" pitchFamily="34" charset="0"/>
                <a:cs typeface="Arial" pitchFamily="34" charset="0"/>
              </a:rPr>
              <a:t> shows up in both factor tables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idx="4294967295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IN" sz="3600" dirty="0" err="1"/>
              <a:t>Overfit</a:t>
            </a:r>
            <a:r>
              <a:rPr lang="en-IN" sz="3600" dirty="0"/>
              <a:t> Tables for ARIMA(2,1,0) Data</a:t>
            </a:r>
          </a:p>
        </p:txBody>
      </p:sp>
    </p:spTree>
    <p:extLst>
      <p:ext uri="{BB962C8B-B14F-4D97-AF65-F5344CB8AC3E}">
        <p14:creationId xmlns:p14="http://schemas.microsoft.com/office/powerpoint/2010/main" val="172993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5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5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5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5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5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5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1237" grpId="0"/>
      <p:bldP spid="3551238" grpId="0"/>
      <p:bldP spid="3551239" grpId="0"/>
      <p:bldP spid="3551240" grpId="0" animBg="1"/>
      <p:bldP spid="3551241" grpId="0" animBg="1"/>
      <p:bldP spid="3551242" grpId="0" animBg="1"/>
      <p:bldP spid="2" grpId="0"/>
      <p:bldP spid="3" grpId="0"/>
      <p:bldP spid="4" grpId="0"/>
      <p:bldP spid="28" grpId="0"/>
      <p:bldP spid="5" grpId="0" animBg="1"/>
      <p:bldP spid="29" grpId="0" animBg="1"/>
      <p:bldP spid="6" grpId="0" build="p" bldLvl="2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602001"/>
            <a:ext cx="8229600" cy="7221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200" dirty="0">
                <a:latin typeface="Arial" pitchFamily="34" charset="0"/>
                <a:cs typeface="Arial" pitchFamily="34" charset="0"/>
              </a:rPr>
              <a:t>We previously analyzed these data and we decided to difference the data because: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2362201"/>
            <a:ext cx="8229600" cy="15049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Arial" pitchFamily="34" charset="0"/>
                <a:cs typeface="Arial" pitchFamily="34" charset="0"/>
              </a:rPr>
              <a:t>The data are wandering and sample autocorrelations damp slowly. 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Arial" pitchFamily="34" charset="0"/>
                <a:cs typeface="Arial" pitchFamily="34" charset="0"/>
              </a:rPr>
              <a:t>We only differenced once because the differenced data appeared to be stationary.</a:t>
            </a:r>
            <a:endParaRPr lang="en-US" sz="22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3967877"/>
            <a:ext cx="8229600" cy="226147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200" b="1" dirty="0">
                <a:latin typeface="Arial" pitchFamily="34" charset="0"/>
                <a:cs typeface="Arial" pitchFamily="34" charset="0"/>
              </a:rPr>
              <a:t>Using overfitting: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Arial" pitchFamily="34" charset="0"/>
                <a:cs typeface="Arial" pitchFamily="34" charset="0"/>
              </a:rPr>
              <a:t>We decide to difference the data because the near 1-</a:t>
            </a:r>
            <a:r>
              <a:rPr lang="en-US" sz="2200" i="1" dirty="0">
                <a:latin typeface="Arial" pitchFamily="34" charset="0"/>
                <a:cs typeface="Arial" pitchFamily="34" charset="0"/>
              </a:rPr>
              <a:t>B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factor continued to show up in high order Burg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overfits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Arial" pitchFamily="34" charset="0"/>
                <a:cs typeface="Arial" pitchFamily="34" charset="0"/>
              </a:rPr>
              <a:t>The differenced data will likely appear to be stationary after differencing because only one factor near 1-</a:t>
            </a:r>
            <a:r>
              <a:rPr lang="en-US" sz="2200" i="1" dirty="0">
                <a:latin typeface="Arial" pitchFamily="34" charset="0"/>
                <a:cs typeface="Arial" pitchFamily="34" charset="0"/>
              </a:rPr>
              <a:t>B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appears in the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overfit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tables.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Recall for ARIMA(2,1,0) Data</a:t>
            </a:r>
          </a:p>
        </p:txBody>
      </p:sp>
    </p:spTree>
    <p:extLst>
      <p:ext uri="{BB962C8B-B14F-4D97-AF65-F5344CB8AC3E}">
        <p14:creationId xmlns:p14="http://schemas.microsoft.com/office/powerpoint/2010/main" val="177067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6" grpId="0" build="p" bldLvl="2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1602000"/>
            <a:ext cx="8229600" cy="11793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>
                <a:latin typeface="Arial" pitchFamily="34" charset="0"/>
                <a:cs typeface="Arial" pitchFamily="34" charset="0"/>
              </a:rPr>
              <a:t>Since the factor tables suggest a factor of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</a:t>
            </a:r>
            <a:r>
              <a:rPr lang="en-US" sz="2400" dirty="0">
                <a:latin typeface="Symbol" panose="05050102010706020507" pitchFamily="18" charset="2"/>
                <a:cs typeface="Times New Roman" panose="02020603050405020304" pitchFamily="18" charset="0"/>
              </a:rPr>
              <a:t>-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we difference the data and come up with the same model </a:t>
            </a:r>
            <a:br>
              <a:rPr lang="en-US" sz="2400" dirty="0">
                <a:latin typeface="Arial" pitchFamily="34" charset="0"/>
                <a:cs typeface="Arial" pitchFamily="34" charset="0"/>
              </a:rPr>
            </a:br>
            <a:r>
              <a:rPr lang="en-US" sz="2400" dirty="0">
                <a:latin typeface="Arial" pitchFamily="34" charset="0"/>
                <a:cs typeface="Arial" pitchFamily="34" charset="0"/>
              </a:rPr>
              <a:t>as before: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24150"/>
            <a:ext cx="7010400" cy="4632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" y="3174492"/>
            <a:ext cx="8229600" cy="12289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As mentioned with the DOW data, we can write the model without a mean, i.e.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393692"/>
            <a:ext cx="5254752" cy="44500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200" y="4953000"/>
            <a:ext cx="8229600" cy="12573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Question: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How do you use overfitting to detect </a:t>
            </a:r>
            <a:r>
              <a:rPr lang="en-US" sz="2400" b="1" i="1" dirty="0">
                <a:latin typeface="Arial" pitchFamily="34" charset="0"/>
                <a:cs typeface="Arial" pitchFamily="34" charset="0"/>
              </a:rPr>
              <a:t>more than one unit root?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57200" y="4953000"/>
            <a:ext cx="8229600" cy="1257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 err="1"/>
              <a:t>Modeling</a:t>
            </a:r>
            <a:r>
              <a:rPr lang="en-IN" sz="3200" dirty="0"/>
              <a:t> the ARIMA(2,1,0) </a:t>
            </a:r>
            <a:br>
              <a:rPr lang="en-IN" sz="3200" dirty="0"/>
            </a:br>
            <a:r>
              <a:rPr lang="en-IN" sz="3200" dirty="0"/>
              <a:t>Data using Overfitting</a:t>
            </a:r>
          </a:p>
        </p:txBody>
      </p:sp>
    </p:spTree>
    <p:extLst>
      <p:ext uri="{BB962C8B-B14F-4D97-AF65-F5344CB8AC3E}">
        <p14:creationId xmlns:p14="http://schemas.microsoft.com/office/powerpoint/2010/main" val="118239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/>
      <p:bldP spid="12" grpId="0" uiExpand="1" build="p" bldLvl="2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89396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E6898-B606-4749-9FAE-55DCB073E3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Overfit</a:t>
            </a:r>
            <a:r>
              <a:rPr lang="en-US" dirty="0"/>
              <a:t> Factor Tables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 Unit Roots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42330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66800" y="2688566"/>
            <a:ext cx="7162800" cy="13234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3200" b="1" dirty="0">
                <a:latin typeface="Arial" pitchFamily="34" charset="0"/>
                <a:cs typeface="Arial" pitchFamily="34" charset="0"/>
              </a:rPr>
              <a:t>Question: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How do you use overfitting to detect </a:t>
            </a:r>
            <a:r>
              <a:rPr lang="en-US" sz="2400" b="1" i="1" dirty="0">
                <a:latin typeface="Arial" pitchFamily="34" charset="0"/>
                <a:cs typeface="Arial" pitchFamily="34" charset="0"/>
              </a:rPr>
              <a:t>more than one unit root?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66800" y="2590800"/>
            <a:ext cx="7162800" cy="15189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2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bldLvl="2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b="55212"/>
          <a:stretch/>
        </p:blipFill>
        <p:spPr>
          <a:xfrm>
            <a:off x="2119313" y="2211531"/>
            <a:ext cx="4905375" cy="2192801"/>
          </a:xfrm>
          <a:prstGeom prst="rect">
            <a:avLst/>
          </a:prstGeom>
        </p:spPr>
      </p:pic>
      <p:pic>
        <p:nvPicPr>
          <p:cNvPr id="4" name="Picture 3" descr="tmp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0306" y="1396864"/>
            <a:ext cx="4243388" cy="5553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79334" y="1952172"/>
            <a:ext cx="1903034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Original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1" y="1952172"/>
            <a:ext cx="2888344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Sample autocorrelations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7200" y="4403097"/>
            <a:ext cx="8229600" cy="176910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 generate ARIMA(2,2,0) data as before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x=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gen.arima.wge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(n=200,d=2,phi=c(1.2,-.6),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=132)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 fit an AR(8) and AR(10) to this realization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est.ar.wge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=8,type='burg')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est.ar.wge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=10,type='burg')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IN" dirty="0"/>
              <a:t>A Model with 2 Unit Roots</a:t>
            </a:r>
          </a:p>
        </p:txBody>
      </p:sp>
    </p:spTree>
    <p:extLst>
      <p:ext uri="{BB962C8B-B14F-4D97-AF65-F5344CB8AC3E}">
        <p14:creationId xmlns:p14="http://schemas.microsoft.com/office/powerpoint/2010/main" val="3292512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49119" y="1415296"/>
            <a:ext cx="5867401" cy="3684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AR(8) fit</a:t>
            </a:r>
          </a:p>
        </p:txBody>
      </p:sp>
      <p:sp>
        <p:nvSpPr>
          <p:cNvPr id="7" name="Rectangle 6"/>
          <p:cNvSpPr/>
          <p:nvPr/>
        </p:nvSpPr>
        <p:spPr>
          <a:xfrm>
            <a:off x="831238" y="4141424"/>
            <a:ext cx="7703162" cy="172597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1-1.9903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+0.9909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 	0.9954       		0.0036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1-0.8684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	0.8684       		0.0000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1-1.3414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+0.7528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 	0.8676       		0.1094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1-0.1407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+0.4330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 	0.6581       		0.2330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1+1.0699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+0.4040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 	0.6356       		0.4092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1-0.1267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	0.1267       		0.0000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33770" y="3733800"/>
            <a:ext cx="5298098" cy="4094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AR(10) fit</a:t>
            </a:r>
          </a:p>
        </p:txBody>
      </p:sp>
      <p:sp>
        <p:nvSpPr>
          <p:cNvPr id="9" name="Rectangle 8"/>
          <p:cNvSpPr/>
          <p:nvPr/>
        </p:nvSpPr>
        <p:spPr>
          <a:xfrm>
            <a:off x="831238" y="1834396"/>
            <a:ext cx="7703162" cy="178510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Factor                                      Abs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recip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 System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freq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1-1.9919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+0.9924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 	0.9962       		0.0036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1-1.2575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+0.6987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 	0.8359       		0.1145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1-0.8229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	0.8229       		0.0000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1+0.1891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+0.2798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 	0.5290       		0.2786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1+0.4792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	0.4792       		0.5000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3984" y="2171700"/>
            <a:ext cx="7442467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03984" y="4152900"/>
            <a:ext cx="7442467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514350"/>
            <a:ext cx="8229600" cy="571500"/>
          </a:xfrm>
        </p:spPr>
        <p:txBody>
          <a:bodyPr/>
          <a:lstStyle/>
          <a:p>
            <a:r>
              <a:rPr lang="en-IN" sz="3600" dirty="0" err="1"/>
              <a:t>Overfit</a:t>
            </a:r>
            <a:r>
              <a:rPr lang="en-IN" sz="3600" dirty="0"/>
              <a:t> Tables for ARIMA(2,2,0) Data</a:t>
            </a:r>
          </a:p>
        </p:txBody>
      </p:sp>
    </p:spTree>
    <p:extLst>
      <p:ext uri="{BB962C8B-B14F-4D97-AF65-F5344CB8AC3E}">
        <p14:creationId xmlns:p14="http://schemas.microsoft.com/office/powerpoint/2010/main" val="1007065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 animBg="1"/>
      <p:bldP spid="1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7887" y="2305757"/>
            <a:ext cx="7442467" cy="3048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602000"/>
            <a:ext cx="8229600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Let’s examine AR(8) fit further</a:t>
            </a:r>
          </a:p>
        </p:txBody>
      </p:sp>
      <p:sp>
        <p:nvSpPr>
          <p:cNvPr id="5" name="Rectangle 4"/>
          <p:cNvSpPr/>
          <p:nvPr/>
        </p:nvSpPr>
        <p:spPr>
          <a:xfrm>
            <a:off x="738942" y="2283709"/>
            <a:ext cx="7442466" cy="36933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1-1.9919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+0.9924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 	0.9962       		0.0036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651860"/>
            <a:ext cx="7913199" cy="26168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This factor 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Has roots very close to the unit circle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Has System Frequency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=.0036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Associated with period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1/.0036 = 278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period is longer than the data length (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200)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Suggests aperiodic data or data with a very long period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Is very close to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latin typeface="Symbol" panose="05050102010706020507" pitchFamily="18" charset="2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(1</a:t>
            </a:r>
            <a:r>
              <a:rPr lang="en-US" sz="2000" dirty="0">
                <a:latin typeface="Symbol" panose="05050102010706020507" pitchFamily="18" charset="2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9424" y="1966691"/>
            <a:ext cx="7714347" cy="36933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Factor                                               Abs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recip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     System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freq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460175" y="2296127"/>
            <a:ext cx="990600" cy="332930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724400" y="2664249"/>
            <a:ext cx="381000" cy="459952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7196836" y="2296127"/>
            <a:ext cx="1009821" cy="336641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533900" y="2641475"/>
            <a:ext cx="2662936" cy="98755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787887" y="2296127"/>
            <a:ext cx="2768618" cy="332930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1066800" y="2651860"/>
            <a:ext cx="835193" cy="230114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7200" y="5304972"/>
            <a:ext cx="4184574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Suggests two factors of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</a:t>
            </a:r>
            <a:r>
              <a:rPr lang="en-US" sz="2000" dirty="0">
                <a:latin typeface="Symbol" panose="05050102010706020507" pitchFamily="18" charset="2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7200" y="5762172"/>
            <a:ext cx="5638800" cy="3959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Note: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AR(10) fit has a similar factor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 Factors near 1-</a:t>
            </a:r>
            <a:r>
              <a:rPr lang="en-IN" i="1" dirty="0"/>
              <a:t>B</a:t>
            </a:r>
            <a:r>
              <a:rPr lang="en-IN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43339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/>
      <p:bldP spid="6" grpId="0" uiExpand="1" build="p" bldLvl="2"/>
      <p:bldP spid="7" grpId="0"/>
      <p:bldP spid="8" grpId="0" animBg="1"/>
      <p:bldP spid="12" grpId="0" animBg="1"/>
      <p:bldP spid="17" grpId="0" animBg="1"/>
      <p:bldP spid="20" grpId="0" animBg="1"/>
      <p:bldP spid="2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602000"/>
            <a:ext cx="8229600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We previously analyzed these data and we decided to difference the data twice.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432998"/>
            <a:ext cx="8229600" cy="21099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Using overfitting: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We decide to difference the data twice because of the comments on the previous slide.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We come up with the same final model as in our previous analysis of this realization.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572000"/>
            <a:ext cx="8229600" cy="14388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Note: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We did this analysis by looking at factor tables.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It is </a:t>
            </a:r>
            <a:r>
              <a:rPr lang="en-US" sz="2400" b="1" i="1" dirty="0">
                <a:latin typeface="Arial" pitchFamily="34" charset="0"/>
                <a:cs typeface="Arial" pitchFamily="34" charset="0"/>
              </a:rPr>
              <a:t>always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a good idea to look at the data 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Before and after differencing, etc.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Recall for ARIMA(2,2,0) Data</a:t>
            </a:r>
          </a:p>
        </p:txBody>
      </p:sp>
    </p:spTree>
    <p:extLst>
      <p:ext uri="{BB962C8B-B14F-4D97-AF65-F5344CB8AC3E}">
        <p14:creationId xmlns:p14="http://schemas.microsoft.com/office/powerpoint/2010/main" val="245483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build="p" bldLvl="2"/>
      <p:bldP spid="7" grpId="0" uiExpand="1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602000"/>
            <a:ext cx="8229600" cy="443198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latin typeface="Arial" pitchFamily="34" charset="0"/>
                <a:cs typeface="Arial" pitchFamily="34" charset="0"/>
              </a:rPr>
              <a:t>A decision whether to fit a stationary or nonstationary model must be made by the time series analyst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Arial" pitchFamily="34" charset="0"/>
                <a:cs typeface="Arial" pitchFamily="34" charset="0"/>
              </a:rPr>
              <a:t>Simply noting that a fitted model has roots outside the unit circle does not in itself indicate stationarity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latin typeface="Arial" pitchFamily="34" charset="0"/>
                <a:cs typeface="Arial" pitchFamily="34" charset="0"/>
              </a:rPr>
              <a:t>The decision whether to fit a nonstationary model may depend on the physical problem being considered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Arial" pitchFamily="34" charset="0"/>
                <a:cs typeface="Arial" pitchFamily="34" charset="0"/>
              </a:rPr>
              <a:t>For example, data from stationary models have an attraction to a mean value. </a:t>
            </a:r>
          </a:p>
          <a:p>
            <a:pPr marL="1257300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Is this a reasonable assumption for your data?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Key Point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73463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21137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CE5A-B381-084C-ABD3-1297876ED0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ARIMA | </a:t>
            </a:r>
            <a:br>
              <a:rPr lang="en-US" dirty="0"/>
            </a:br>
            <a:r>
              <a:rPr lang="en-US" dirty="0"/>
              <a:t>Comments about Unit Roots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2D43D2-CC12-CD4C-B0C3-E2E2482F51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4082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1602000"/>
            <a:ext cx="8229600" cy="47262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We mentioned that the decision whether to include a unit root or other nonstationary component in your model is a difficult one.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We argued that it is a conscious decision that must be made by you.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We next discuss the “Dicky-Fuller tests” which are popular in Economics.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These tests are appealing because they seem to “make this decision for you.”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Comments about Unit Roots </a:t>
            </a:r>
            <a:br>
              <a:rPr lang="en-IN" sz="3200" dirty="0"/>
            </a:br>
            <a:r>
              <a:rPr lang="en-IN" sz="3200" dirty="0"/>
              <a:t>(ARIMA Models)</a:t>
            </a:r>
          </a:p>
        </p:txBody>
      </p:sp>
    </p:spTree>
    <p:extLst>
      <p:ext uri="{BB962C8B-B14F-4D97-AF65-F5344CB8AC3E}">
        <p14:creationId xmlns:p14="http://schemas.microsoft.com/office/powerpoint/2010/main" val="137938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14859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6D8B3-450D-1C47-A988-E8C012BD4A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Dicky-Fuller Test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74863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7200" y="1602000"/>
                <a:ext cx="8229600" cy="437788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457200" indent="-4572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Arial" pitchFamily="34" charset="0"/>
                    <a:cs typeface="Arial" pitchFamily="34" charset="0"/>
                  </a:rPr>
                  <a:t>Popular in Economics</a:t>
                </a:r>
              </a:p>
              <a:p>
                <a:pPr marL="457200" indent="-4572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Arial" pitchFamily="34" charset="0"/>
                    <a:cs typeface="Arial" pitchFamily="34" charset="0"/>
                  </a:rPr>
                  <a:t>These are formal tests designed to help you decide whether to include one or more factors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1−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itchFamily="34" charset="0"/>
                  </a:rPr>
                  <a:t>in your model, i.e. a root of +1</a:t>
                </a:r>
              </a:p>
              <a:p>
                <a:pPr marL="457200" indent="-4572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Arial" panose="020B0604020202020204" pitchFamily="34" charset="0"/>
                    <a:cs typeface="Arial" pitchFamily="34" charset="0"/>
                  </a:rPr>
                  <a:t>They involve a test of the hypothesis</a:t>
                </a:r>
              </a:p>
              <a:p>
                <a:pPr marL="449263">
                  <a:spcBef>
                    <a:spcPts val="600"/>
                  </a:spcBef>
                </a:pPr>
                <a:r>
                  <a:rPr lang="en-US" sz="2800" i="1" dirty="0"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US" sz="2800" i="1" baseline="-25000" dirty="0">
                    <a:latin typeface="Times New Roman" pitchFamily="18" charset="0"/>
                    <a:cs typeface="Times New Roman" pitchFamily="18" charset="0"/>
                  </a:rPr>
                  <a:t>0</a:t>
                </a:r>
                <a:r>
                  <a:rPr lang="en-US" sz="2800" i="1" dirty="0">
                    <a:latin typeface="Times New Roman" pitchFamily="18" charset="0"/>
                    <a:cs typeface="Times New Roman" pitchFamily="18" charset="0"/>
                  </a:rPr>
                  <a:t>: model has a root of +</a:t>
                </a:r>
                <a:r>
                  <a:rPr lang="en-US" sz="2800" dirty="0">
                    <a:latin typeface="Times New Roman" pitchFamily="18" charset="0"/>
                    <a:cs typeface="Times New Roman" pitchFamily="18" charset="0"/>
                  </a:rPr>
                  <a:t>1</a:t>
                </a:r>
                <a:br>
                  <a:rPr lang="en-US" sz="2800" dirty="0">
                    <a:latin typeface="Times New Roman" pitchFamily="18" charset="0"/>
                    <a:cs typeface="Times New Roman" pitchFamily="18" charset="0"/>
                  </a:rPr>
                </a:br>
                <a:r>
                  <a:rPr lang="en-US" sz="2800" i="1" dirty="0"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US" sz="2800" i="1" baseline="-25000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sz="2800" i="1" dirty="0">
                    <a:latin typeface="Times New Roman" pitchFamily="18" charset="0"/>
                    <a:cs typeface="Times New Roman" pitchFamily="18" charset="0"/>
                  </a:rPr>
                  <a:t>: the model does not have a root of </a:t>
                </a:r>
                <a:r>
                  <a:rPr lang="en-US" sz="2800" dirty="0">
                    <a:latin typeface="Times New Roman" pitchFamily="18" charset="0"/>
                    <a:cs typeface="Times New Roman" pitchFamily="18" charset="0"/>
                  </a:rPr>
                  <a:t>+1</a:t>
                </a:r>
              </a:p>
              <a:p>
                <a:pPr marL="457200" indent="-4572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Arial" pitchFamily="34" charset="0"/>
                    <a:cs typeface="Arial" pitchFamily="34" charset="0"/>
                  </a:rPr>
                  <a:t>These are often called Dickey-Fuller tests </a:t>
                </a:r>
                <a:br>
                  <a:rPr lang="en-US" sz="2800" dirty="0">
                    <a:latin typeface="Arial" pitchFamily="34" charset="0"/>
                    <a:cs typeface="Arial" pitchFamily="34" charset="0"/>
                  </a:rPr>
                </a:br>
                <a:endParaRPr lang="en-US" sz="28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2000"/>
                <a:ext cx="8229600" cy="4377886"/>
              </a:xfrm>
              <a:prstGeom prst="rect">
                <a:avLst/>
              </a:prstGeom>
              <a:blipFill>
                <a:blip r:embed="rId2"/>
                <a:stretch>
                  <a:fillRect l="-1333" t="-1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Testing for Unit Roots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4712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1602000"/>
            <a:ext cx="8229600" cy="42273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A problem with these tests is that a decision to include a unit root in the model is based on a decision to </a:t>
            </a:r>
            <a:r>
              <a:rPr lang="en-US" sz="2800" b="1" dirty="0">
                <a:latin typeface="Arial" pitchFamily="34" charset="0"/>
                <a:cs typeface="Arial" pitchFamily="34" charset="0"/>
              </a:rPr>
              <a:t>not reject 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the null hypothesis! 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 As data scientists you know that failure to reject a null hypothesis does not mean that it is true!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The following mini-simulation will illustrate this point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Using function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adf.test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in CRAN package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tseries</a:t>
            </a: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A Problem with the Dicky-Fuller Tests</a:t>
            </a:r>
          </a:p>
        </p:txBody>
      </p:sp>
    </p:spTree>
    <p:extLst>
      <p:ext uri="{BB962C8B-B14F-4D97-AF65-F5344CB8AC3E}">
        <p14:creationId xmlns:p14="http://schemas.microsoft.com/office/powerpoint/2010/main" val="175991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5269468"/>
            <a:ext cx="7391400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=100          9/10                 9/10                       10/10</a:t>
            </a:r>
          </a:p>
          <a:p>
            <a:pPr>
              <a:spcBef>
                <a:spcPts val="600"/>
              </a:spcBef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=200          5/10                 6/10                       8/10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57200" y="1602000"/>
                <a:ext cx="8229600" cy="31351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10 realizations were generated from the </a:t>
                </a:r>
                <a:r>
                  <a:rPr lang="en-US" sz="2400" b="1" i="1" dirty="0">
                    <a:latin typeface="Arial" pitchFamily="34" charset="0"/>
                    <a:cs typeface="Arial" pitchFamily="34" charset="0"/>
                  </a:rPr>
                  <a:t>stationary model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  <m:t>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𝐵</m:t>
                        </m:r>
                      </m:e>
                    </m:d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  <a:sym typeface="Symbol" panose="05050102010706020507" pitchFamily="18" charset="2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>
                  <a:latin typeface="Arial" pitchFamily="34" charset="0"/>
                  <a:cs typeface="Arial" pitchFamily="34" charset="0"/>
                </a:endParaRPr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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  <a:sym typeface="Symbol" panose="05050102010706020507" pitchFamily="18" charset="2"/>
                      </a:rPr>
                      <m:t>=.9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  <a:sym typeface="Symbol" panose="05050102010706020507" pitchFamily="18" charset="2"/>
                      </a:rPr>
                      <m:t>, .95,</m:t>
                    </m:r>
                  </m:oMath>
                </a14:m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cs typeface="Arial" pitchFamily="34" charset="0"/>
                        <a:sym typeface="Symbol" panose="05050102010706020507" pitchFamily="18" charset="2"/>
                      </a:rPr>
                      <m:t>.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  <a:sym typeface="Symbol" panose="05050102010706020507" pitchFamily="18" charset="2"/>
                      </a:rPr>
                      <m:t>9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  <a:sym typeface="Symbol" panose="05050102010706020507" pitchFamily="18" charset="2"/>
                      </a:rPr>
                      <m:t>7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  <a:sym typeface="Symbol" panose="05050102010706020507" pitchFamily="18" charset="2"/>
                      </a:rPr>
                      <m:t>5</m:t>
                    </m:r>
                  </m:oMath>
                </a14:m>
                <a:endParaRPr lang="en-US" sz="2000" dirty="0">
                  <a:latin typeface="Arial" pitchFamily="34" charset="0"/>
                  <a:cs typeface="Arial" pitchFamily="34" charset="0"/>
                  <a:sym typeface="Symbol" panose="05050102010706020507" pitchFamily="18" charset="2"/>
                </a:endParaRPr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Realization lengths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=100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and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200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In each case we record the number of times out of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that the Dicky-Fuller test </a:t>
                </a:r>
                <a:r>
                  <a:rPr lang="en-US" sz="24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failed to reject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null hypothesis</a:t>
                </a:r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i.e., </a:t>
                </a:r>
                <a:r>
                  <a:rPr lang="en-US" sz="20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incorrectly decided there was a unit root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2000"/>
                <a:ext cx="8229600" cy="3135100"/>
              </a:xfrm>
              <a:prstGeom prst="rect">
                <a:avLst/>
              </a:prstGeom>
              <a:blipFill>
                <a:blip r:embed="rId2"/>
                <a:stretch>
                  <a:fillRect l="-963" t="-1362" b="-38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943100" y="5319414"/>
            <a:ext cx="5638800" cy="840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676400" y="4800600"/>
                <a:ext cx="6553200" cy="4616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  <m:t>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  <a:sym typeface="Symbol" panose="05050102010706020507" pitchFamily="18" charset="2"/>
                        </a:rPr>
                        <m:t>=.9            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  <m:t>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  <a:sym typeface="Symbol" panose="05050102010706020507" pitchFamily="18" charset="2"/>
                        </a:rPr>
                        <m:t>=.9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  <a:sym typeface="Symbol" panose="05050102010706020507" pitchFamily="18" charset="2"/>
                        </a:rPr>
                        <m:t>5               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  <a:sym typeface="Symbol" panose="05050102010706020507" pitchFamily="18" charset="2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  <m:t>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  <a:sym typeface="Symbol" panose="05050102010706020507" pitchFamily="18" charset="2"/>
                        </a:rPr>
                        <m:t>=.9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  <a:sym typeface="Symbol" panose="05050102010706020507" pitchFamily="18" charset="2"/>
                        </a:rPr>
                        <m:t>75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  <a:sym typeface="Symbol" panose="05050102010706020507" pitchFamily="18" charset="2"/>
                        </a:rPr>
                        <m:t> </m:t>
                      </m:r>
                    </m:oMath>
                  </m:oMathPara>
                </a14:m>
                <a:endParaRPr lang="en-US" sz="2400" dirty="0">
                  <a:latin typeface="Arial" pitchFamily="34" charset="0"/>
                  <a:cs typeface="Arial" pitchFamily="34" charset="0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4800600"/>
                <a:ext cx="6553200" cy="461665"/>
              </a:xfrm>
              <a:prstGeom prst="rect">
                <a:avLst/>
              </a:prstGeom>
              <a:blipFill>
                <a:blip r:embed="rId3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Mini-Simulation</a:t>
            </a:r>
          </a:p>
        </p:txBody>
      </p:sp>
    </p:spTree>
    <p:extLst>
      <p:ext uri="{BB962C8B-B14F-4D97-AF65-F5344CB8AC3E}">
        <p14:creationId xmlns:p14="http://schemas.microsoft.com/office/powerpoint/2010/main" val="207526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  <p:bldP spid="5" grpId="0" build="p" bldLvl="2"/>
      <p:bldP spid="6" grpId="0" animBg="1"/>
      <p:bldP spid="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853542"/>
            <a:ext cx="2024743" cy="4596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Bottom line: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602001"/>
            <a:ext cx="8229600" cy="17653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The simulations show that unit root tests do not give you a definitive decision concerning whether a root is: 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On the unit circle (nonstationary)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or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Close to the unit circle (stationary)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4373195"/>
            <a:ext cx="8229600" cy="16466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The decision to include a nonstationary factor in your model must be made by </a:t>
            </a:r>
            <a:r>
              <a:rPr lang="en-US" sz="2400" b="1" i="1" dirty="0">
                <a:latin typeface="Arial" pitchFamily="34" charset="0"/>
                <a:cs typeface="Arial" pitchFamily="34" charset="0"/>
              </a:rPr>
              <a:t>you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And will often involve physical considerations/domain knowledge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/>
              <a:t>Comments on Simulation Results</a:t>
            </a:r>
          </a:p>
        </p:txBody>
      </p:sp>
    </p:spTree>
    <p:extLst>
      <p:ext uri="{BB962C8B-B14F-4D97-AF65-F5344CB8AC3E}">
        <p14:creationId xmlns:p14="http://schemas.microsoft.com/office/powerpoint/2010/main" val="1049388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bldLvl="2"/>
      <p:bldP spid="4" grpId="0" build="p" bldLvl="2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4943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1381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415CB-3CD4-2943-AD39-C8044CEB3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924800" cy="900546"/>
          </a:xfrm>
        </p:spPr>
        <p:txBody>
          <a:bodyPr/>
          <a:lstStyle/>
          <a:p>
            <a:r>
              <a:rPr lang="en-US" dirty="0"/>
              <a:t>Model ID for </a:t>
            </a:r>
            <a:br>
              <a:rPr lang="en-US" dirty="0"/>
            </a:br>
            <a:r>
              <a:rPr lang="en-US" dirty="0"/>
              <a:t>Strictly Seasonal Models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05754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7200" y="1602000"/>
                <a:ext cx="8229600" cy="44940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Arial" pitchFamily="34" charset="0"/>
                    <a:cs typeface="Arial" pitchFamily="34" charset="0"/>
                  </a:rPr>
                  <a:t>In the previous slides we have discussed the issues related to model identification of </a:t>
                </a:r>
                <a:r>
                  <a:rPr lang="en-US" sz="3200" b="1" i="1" dirty="0">
                    <a:latin typeface="Arial" pitchFamily="34" charset="0"/>
                    <a:cs typeface="Arial" pitchFamily="34" charset="0"/>
                  </a:rPr>
                  <a:t>ARIMA</a:t>
                </a:r>
                <a:r>
                  <a:rPr lang="en-US" sz="3200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3200" b="1" dirty="0">
                    <a:latin typeface="Arial" pitchFamily="34" charset="0"/>
                    <a:cs typeface="Arial" pitchFamily="34" charset="0"/>
                  </a:rPr>
                  <a:t>models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Arial" pitchFamily="34" charset="0"/>
                    <a:cs typeface="Arial" pitchFamily="34" charset="0"/>
                  </a:rPr>
                  <a:t>Another type of nonstationary model is the </a:t>
                </a:r>
                <a:r>
                  <a:rPr lang="en-US" sz="3200" b="1" i="1" dirty="0">
                    <a:latin typeface="Arial" pitchFamily="34" charset="0"/>
                    <a:cs typeface="Arial" pitchFamily="34" charset="0"/>
                  </a:rPr>
                  <a:t>seasonal model</a:t>
                </a:r>
                <a:r>
                  <a:rPr lang="en-US" sz="3200" dirty="0">
                    <a:latin typeface="Arial" pitchFamily="34" charset="0"/>
                    <a:cs typeface="Arial" pitchFamily="34" charset="0"/>
                  </a:rPr>
                  <a:t>, i.e. models that include a factor such as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(1−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en-US" sz="3200" dirty="0">
                    <a:latin typeface="Arial" pitchFamily="34" charset="0"/>
                    <a:cs typeface="Arial" pitchFamily="34" charset="0"/>
                  </a:rPr>
                  <a:t>) for some </a:t>
                </a:r>
                <a:br>
                  <a:rPr lang="en-US" sz="3200" dirty="0">
                    <a:latin typeface="Arial" pitchFamily="34" charset="0"/>
                    <a:cs typeface="Arial" pitchFamily="34" charset="0"/>
                  </a:rPr>
                </a:br>
                <a:r>
                  <a:rPr lang="en-US" sz="3200" dirty="0">
                    <a:latin typeface="Arial" pitchFamily="34" charset="0"/>
                    <a:cs typeface="Arial" pitchFamily="34" charset="0"/>
                  </a:rPr>
                  <a:t>integer </a:t>
                </a:r>
                <a:r>
                  <a:rPr lang="en-US" sz="3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Fitting seasonal models is the topic of the following material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2000"/>
                <a:ext cx="8229600" cy="4494000"/>
              </a:xfrm>
              <a:prstGeom prst="rect">
                <a:avLst/>
              </a:prstGeom>
              <a:blipFill>
                <a:blip r:embed="rId2"/>
                <a:stretch>
                  <a:fillRect l="-1704" t="-1764" r="-2741" b="-42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Model Identification </a:t>
            </a:r>
            <a:br>
              <a:rPr lang="en-IN" sz="3200" dirty="0"/>
            </a:br>
            <a:r>
              <a:rPr lang="en-IN" sz="3200" dirty="0"/>
              <a:t>for Seasonal Models</a:t>
            </a:r>
          </a:p>
        </p:txBody>
      </p:sp>
    </p:spTree>
    <p:extLst>
      <p:ext uri="{BB962C8B-B14F-4D97-AF65-F5344CB8AC3E}">
        <p14:creationId xmlns:p14="http://schemas.microsoft.com/office/powerpoint/2010/main" val="2113848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r="51478" b="53141"/>
          <a:stretch/>
        </p:blipFill>
        <p:spPr>
          <a:xfrm>
            <a:off x="1124490" y="2742586"/>
            <a:ext cx="2380170" cy="229411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4"/>
          <a:srcRect l="50550" b="54978"/>
          <a:stretch/>
        </p:blipFill>
        <p:spPr>
          <a:xfrm>
            <a:off x="5442852" y="2736157"/>
            <a:ext cx="2425666" cy="22042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01737" name="Text Box 9"/>
              <p:cNvSpPr txBox="1">
                <a:spLocks noChangeArrowheads="1"/>
              </p:cNvSpPr>
              <p:nvPr/>
            </p:nvSpPr>
            <p:spPr bwMode="auto">
              <a:xfrm>
                <a:off x="4114800" y="1602000"/>
                <a:ext cx="2362200" cy="52752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square">
                <a:noAutofit/>
              </a:bodyPr>
              <a:lstStyle/>
              <a:p>
                <a:pPr>
                  <a:spcBef>
                    <a:spcPct val="500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(1−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401737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14800" y="1602000"/>
                <a:ext cx="2362200" cy="527526"/>
              </a:xfrm>
              <a:prstGeom prst="rect">
                <a:avLst/>
              </a:prstGeom>
              <a:blipFill>
                <a:blip r:embed="rId5"/>
                <a:stretch>
                  <a:fillRect l="-1269" t="-4348" b="-10870"/>
                </a:stretch>
              </a:blipFill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457200" y="1602000"/>
            <a:ext cx="4495800" cy="5539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b="1" i="1" dirty="0">
                <a:latin typeface="Arial" pitchFamily="34" charset="0"/>
                <a:cs typeface="Arial" pitchFamily="34" charset="0"/>
              </a:rPr>
              <a:t>Pure seasonal models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839838"/>
              </p:ext>
            </p:extLst>
          </p:nvPr>
        </p:nvGraphicFramePr>
        <p:xfrm>
          <a:off x="2046734" y="2058831"/>
          <a:ext cx="1655914" cy="392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0" name="Equation" r:id="rId6" imgW="2412720" imgH="571320" progId="Equation.DSMT4">
                  <p:embed/>
                </p:oleObj>
              </mc:Choice>
              <mc:Fallback>
                <p:oleObj name="Equation" r:id="rId6" imgW="2412720" imgH="571320" progId="Equation.DSMT4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46734" y="2058831"/>
                        <a:ext cx="1655914" cy="392190"/>
                      </a:xfrm>
                      <a:prstGeom prst="rect">
                        <a:avLst/>
                      </a:prstGeom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2038350"/>
            <a:ext cx="1828800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Example: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7201" y="4992461"/>
            <a:ext cx="3886199" cy="12559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554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data go through 20 “irregular periods of 4” in 80 time points. The pattern seems to be 3 values “high” followed by a very low value.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24570" y="4992461"/>
            <a:ext cx="4062230" cy="14802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Sample autocorrelations at lags 4, 8, … are ”large” which is consistent with the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that is,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+4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+8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… would be expected to be “similar”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0" y="2495550"/>
            <a:ext cx="1888625" cy="3819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b="1" dirty="0">
                <a:latin typeface="Arial" pitchFamily="34" charset="0"/>
                <a:cs typeface="Arial" pitchFamily="34" charset="0"/>
              </a:rPr>
              <a:t>Realization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90452" y="2495550"/>
            <a:ext cx="2958583" cy="3149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b="1" dirty="0">
                <a:latin typeface="Arial" pitchFamily="34" charset="0"/>
                <a:cs typeface="Arial" pitchFamily="34" charset="0"/>
              </a:rPr>
              <a:t>Sample autocorrelations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Recall: Seasonal Models</a:t>
            </a:r>
          </a:p>
        </p:txBody>
      </p:sp>
    </p:spTree>
    <p:extLst>
      <p:ext uri="{BB962C8B-B14F-4D97-AF65-F5344CB8AC3E}">
        <p14:creationId xmlns:p14="http://schemas.microsoft.com/office/powerpoint/2010/main" val="210580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1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1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1737" grpId="0" animBg="1"/>
      <p:bldP spid="4" grpId="0"/>
      <p:bldP spid="19" grpId="0" build="allAtOnce"/>
      <p:bldP spid="5" grpId="0"/>
      <p:bldP spid="9" grpId="0"/>
      <p:bldP spid="2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981201"/>
            <a:ext cx="8229600" cy="10287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As in the case of ARIMA models, </a:t>
            </a:r>
            <a:r>
              <a:rPr lang="en-US" sz="2000" b="1" i="1" dirty="0">
                <a:latin typeface="Arial" pitchFamily="34" charset="0"/>
                <a:cs typeface="Arial" pitchFamily="34" charset="0"/>
              </a:rPr>
              <a:t>the decision to include a seasonal factor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in the model </a:t>
            </a:r>
            <a:r>
              <a:rPr lang="en-US" sz="2000" b="1" i="1" dirty="0">
                <a:latin typeface="Arial" pitchFamily="34" charset="0"/>
                <a:cs typeface="Arial" pitchFamily="34" charset="0"/>
              </a:rPr>
              <a:t>is one you will have to make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after considering the evidence.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602000"/>
            <a:ext cx="8229600" cy="379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Procedure for including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1 – </a:t>
            </a:r>
            <a:r>
              <a:rPr lang="en-US" sz="2000" b="1" i="1" dirty="0" err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000" b="1" i="1" baseline="30000" dirty="0" err="1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0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in the model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2971800"/>
            <a:ext cx="8229600" cy="14859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Look at the data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Does the behavior in realization tend to repeat every s time periods?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Are the sample autocorrelations large at s, 2s, 3s, etc.?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Does a seasonal model with season s make sense?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457200" y="4832729"/>
            <a:ext cx="8229600" cy="143472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 marL="457200" indent="-457200">
              <a:spcBef>
                <a:spcPts val="600"/>
              </a:spcBef>
              <a:buFont typeface="+mj-lt"/>
              <a:buAutoNum type="arabicPeriod" startAt="2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Compare factors in </a:t>
            </a:r>
            <a:r>
              <a:rPr lang="en-US" sz="2000" i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overfit factor table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with those for </a:t>
            </a:r>
            <a:br>
              <a:rPr lang="en-US" sz="2000" dirty="0">
                <a:latin typeface="Arial" pitchFamily="34" charset="0"/>
                <a:cs typeface="Arial" pitchFamily="34" charset="0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1 – 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000" i="1" baseline="300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under consideration.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 startAt="2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If “nonstationary” factors match with factors of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–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fairly well, transform the data by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1 – </a:t>
            </a:r>
            <a:r>
              <a:rPr lang="en-US" sz="2000" i="1" dirty="0" err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000" i="1" baseline="30000" dirty="0" err="1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419600"/>
            <a:ext cx="8229600" cy="4470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We recommend using factor tables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Model Identification </a:t>
            </a:r>
            <a:br>
              <a:rPr lang="en-IN" sz="3200" dirty="0"/>
            </a:br>
            <a:r>
              <a:rPr lang="en-IN" sz="3200" dirty="0"/>
              <a:t>for Seasonal Models</a:t>
            </a:r>
          </a:p>
        </p:txBody>
      </p:sp>
    </p:spTree>
    <p:extLst>
      <p:ext uri="{BB962C8B-B14F-4D97-AF65-F5344CB8AC3E}">
        <p14:creationId xmlns:p14="http://schemas.microsoft.com/office/powerpoint/2010/main" val="358512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build="p" bldLvl="2"/>
      <p:bldP spid="6" grpId="0" build="p"/>
      <p:bldP spid="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196770"/>
            <a:ext cx="8229600" cy="7232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2400"/>
              </a:lnSpc>
            </a:pP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x=</a:t>
            </a:r>
            <a:r>
              <a:rPr lang="en-US" sz="2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gen.aruma.wge</a:t>
            </a: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(n=48,s=4,sn=23)</a:t>
            </a:r>
          </a:p>
          <a:p>
            <a:pPr>
              <a:lnSpc>
                <a:spcPts val="2400"/>
              </a:lnSpc>
            </a:pPr>
            <a:r>
              <a:rPr lang="en-US" sz="2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est.ar.wge</a:t>
            </a: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x,p</a:t>
            </a: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=8,type='burg')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3879617"/>
            <a:ext cx="8229600" cy="20313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Factor                                       Abs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recip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   System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freq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1+0.0148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+0.9826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0.9912       0.2512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1+0.9905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0.9905       0.5000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1-0.9556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0.9556       0.0000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1-0.5126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+0.2985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0.5464       0.1723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1+0.4753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0.4753       0.5000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1+0.0593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0.0593       0.5000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200" y="1602000"/>
            <a:ext cx="8236026" cy="131574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Factor                     Abs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recip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   System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freq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1            0.0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1            0.5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         1            0.25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60829" y="4201884"/>
            <a:ext cx="6073048" cy="228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0829" y="4474026"/>
            <a:ext cx="6073048" cy="228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60829" y="4747602"/>
            <a:ext cx="6073048" cy="228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460829" y="2482479"/>
            <a:ext cx="5029200" cy="2488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57200" y="1934706"/>
            <a:ext cx="5029200" cy="24848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60829" y="2205717"/>
            <a:ext cx="5029200" cy="24848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57200" y="2786742"/>
            <a:ext cx="8229600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400"/>
              </a:lnSpc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Factor table for seasonal data on previous slide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7200" y="5867400"/>
            <a:ext cx="82296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Factor tables with </a:t>
            </a:r>
            <a:r>
              <a:rPr lang="en-US" sz="2400" b="1" i="1" dirty="0">
                <a:latin typeface="Arial" pitchFamily="34" charset="0"/>
                <a:cs typeface="Arial" pitchFamily="34" charset="0"/>
              </a:rPr>
              <a:t>p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=10 and </a:t>
            </a:r>
            <a:r>
              <a:rPr lang="en-US" sz="2400" b="1" i="1" dirty="0">
                <a:latin typeface="Arial" pitchFamily="34" charset="0"/>
                <a:cs typeface="Arial" pitchFamily="34" charset="0"/>
              </a:rPr>
              <a:t>p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=12 are similar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Recall: Seasonal Factor Table, s = 4</a:t>
            </a:r>
          </a:p>
        </p:txBody>
      </p:sp>
    </p:spTree>
    <p:extLst>
      <p:ext uri="{BB962C8B-B14F-4D97-AF65-F5344CB8AC3E}">
        <p14:creationId xmlns:p14="http://schemas.microsoft.com/office/powerpoint/2010/main" val="174015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0" grpId="0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/>
      <p:bldP spid="19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57200" y="1602001"/>
                <a:ext cx="8229600" cy="247966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It appears that the model contains a seasonal factor of the type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4</m:t>
                            </m:r>
                          </m:sup>
                        </m:sSup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  <a:cs typeface="Arial" pitchFamily="34" charset="0"/>
                      </a:rPr>
                      <m:t>.</m:t>
                    </m:r>
                  </m:oMath>
                </a14:m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 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The next step is to transform the data to obtain </a:t>
                </a:r>
                <a:br>
                  <a:rPr lang="en-US" sz="2000" dirty="0">
                    <a:latin typeface="Arial" pitchFamily="34" charset="0"/>
                    <a:cs typeface="Arial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4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−4</m:t>
                        </m:r>
                      </m:sub>
                    </m:sSub>
                  </m:oMath>
                </a14:m>
                <a:endParaRPr lang="en-US" sz="2000" dirty="0">
                  <a:latin typeface="Arial" pitchFamily="34" charset="0"/>
                  <a:cs typeface="Arial" pitchFamily="34" charset="0"/>
                </a:endParaRP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We can use the </a:t>
                </a:r>
                <a:r>
                  <a:rPr lang="en-US" sz="2000" dirty="0" err="1">
                    <a:latin typeface="Arial" pitchFamily="34" charset="0"/>
                    <a:cs typeface="Arial" pitchFamily="34" charset="0"/>
                  </a:rPr>
                  <a:t>tswge</a:t>
                </a: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 command </a:t>
                </a:r>
              </a:p>
              <a:p>
                <a:pPr indent="357188">
                  <a:spcBef>
                    <a:spcPts val="600"/>
                  </a:spcBef>
                </a:pPr>
                <a:r>
                  <a:rPr lang="en-US" sz="2000" b="1" dirty="0">
                    <a:solidFill>
                      <a:srgbClr val="0082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y=</a:t>
                </a:r>
                <a:r>
                  <a:rPr lang="en-US" sz="2000" b="1" dirty="0" err="1">
                    <a:solidFill>
                      <a:srgbClr val="0082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artrans.wge</a:t>
                </a:r>
                <a:r>
                  <a:rPr lang="en-US" sz="2000" b="1" dirty="0">
                    <a:solidFill>
                      <a:srgbClr val="0082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sz="2000" b="1" dirty="0" err="1">
                    <a:solidFill>
                      <a:srgbClr val="0082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x,phi.tr</a:t>
                </a:r>
                <a:r>
                  <a:rPr lang="en-US" sz="2000" b="1" dirty="0">
                    <a:solidFill>
                      <a:srgbClr val="0082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=c(0,0,0,1))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The transformed data and sample autocorrelations are shown below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2001"/>
                <a:ext cx="8229600" cy="2479669"/>
              </a:xfrm>
              <a:prstGeom prst="rect">
                <a:avLst/>
              </a:prstGeom>
              <a:blipFill>
                <a:blip r:embed="rId2"/>
                <a:stretch>
                  <a:fillRect l="-667" t="-1229" r="-74" b="-663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22" t="1897" r="1744" b="53693"/>
          <a:stretch/>
        </p:blipFill>
        <p:spPr>
          <a:xfrm>
            <a:off x="1524000" y="4165601"/>
            <a:ext cx="3764943" cy="17467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5867401"/>
            <a:ext cx="8229600" cy="40087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The next step is to model the transformed data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Based on the Factor Tables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213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  <p:bldP spid="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952" t="2076" r="2136" b="53115"/>
          <a:stretch/>
        </p:blipFill>
        <p:spPr>
          <a:xfrm>
            <a:off x="1143000" y="1903200"/>
            <a:ext cx="4655820" cy="21937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57200" y="1371600"/>
                <a:ext cx="8229600" cy="503192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Transformed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4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−4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371600"/>
                <a:ext cx="8229600" cy="503192"/>
              </a:xfrm>
              <a:prstGeom prst="rect">
                <a:avLst/>
              </a:prstGeom>
              <a:blipFill>
                <a:blip r:embed="rId3"/>
                <a:stretch>
                  <a:fillRect l="-963" t="-8434" b="-192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014" t="2138" r="2074" b="53052"/>
          <a:stretch/>
        </p:blipFill>
        <p:spPr>
          <a:xfrm>
            <a:off x="1143000" y="1911604"/>
            <a:ext cx="4655820" cy="21938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1756" y="4054943"/>
            <a:ext cx="8045044" cy="15639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The transformed data appear white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Which is consistent with the true model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So the </a:t>
            </a: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variable obtained using </a:t>
            </a:r>
            <a:r>
              <a:rPr lang="en-US" sz="2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artrans.wge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is white noise. To find the white noise variance we use </a:t>
            </a:r>
          </a:p>
          <a:p>
            <a:pPr lvl="1" indent="347663">
              <a:spcBef>
                <a:spcPts val="600"/>
              </a:spcBef>
            </a:pPr>
            <a:r>
              <a:rPr lang="en-US" sz="2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wnv</a:t>
            </a: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(y)^2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1756" y="5911226"/>
            <a:ext cx="1905000" cy="440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Final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571684" y="5911227"/>
                <a:ext cx="4743516" cy="44066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4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  <m:t>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𝑎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</m:sup>
                    </m:sSubSup>
                    <m:r>
                      <a:rPr lang="en-US" sz="2400" b="0" i="0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=1.006</m:t>
                    </m:r>
                  </m:oMath>
                </a14:m>
                <a:endParaRPr 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684" y="5911227"/>
                <a:ext cx="4743516" cy="440669"/>
              </a:xfrm>
              <a:prstGeom prst="rect">
                <a:avLst/>
              </a:prstGeom>
              <a:blipFill>
                <a:blip r:embed="rId5"/>
                <a:stretch>
                  <a:fillRect t="-1389" b="-8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Finding a Final Model</a:t>
            </a:r>
          </a:p>
        </p:txBody>
      </p:sp>
    </p:spTree>
    <p:extLst>
      <p:ext uri="{BB962C8B-B14F-4D97-AF65-F5344CB8AC3E}">
        <p14:creationId xmlns:p14="http://schemas.microsoft.com/office/powerpoint/2010/main" val="418953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uiExpand="1" build="p" bldLvl="2"/>
      <p:bldP spid="7" grpId="0"/>
      <p:bldP spid="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86680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B6B8C-4D15-2C4D-A093-E0F974E6B6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8305800" cy="900546"/>
          </a:xfrm>
        </p:spPr>
        <p:txBody>
          <a:bodyPr/>
          <a:lstStyle/>
          <a:p>
            <a:r>
              <a:rPr lang="en-US" dirty="0"/>
              <a:t>Model ID for </a:t>
            </a:r>
            <a:br>
              <a:rPr lang="en-US" dirty="0"/>
            </a:br>
            <a:r>
              <a:rPr lang="en-US" dirty="0"/>
              <a:t>More General Seasonal Models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09786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mp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503" y="1220400"/>
            <a:ext cx="3378994" cy="5553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7200" y="1828800"/>
                <a:ext cx="8229600" cy="410754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800" dirty="0">
                    <a:latin typeface="Arial" pitchFamily="34" charset="0"/>
                    <a:cs typeface="Arial" pitchFamily="34" charset="0"/>
                  </a:rPr>
                  <a:t>Seasonal factors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𝑠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>
                    <a:latin typeface="Arial" pitchFamily="34" charset="0"/>
                    <a:cs typeface="Arial" pitchFamily="34" charset="0"/>
                  </a:rPr>
                  <a:t> are a type of nonstationary factor. As such they tend to be dominant in factor tables of high order AR models fit to the data (overfitting).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Arial" pitchFamily="34" charset="0"/>
                    <a:cs typeface="Arial" pitchFamily="34" charset="0"/>
                  </a:rPr>
                  <a:t>We have seen this in the previous “purely seasonal” case with </a:t>
                </a:r>
                <a:r>
                  <a:rPr lang="en-US" sz="2800" i="1" dirty="0">
                    <a:latin typeface="Arial" pitchFamily="34" charset="0"/>
                    <a:cs typeface="Arial" pitchFamily="34" charset="0"/>
                  </a:rPr>
                  <a:t>s</a:t>
                </a:r>
                <a:r>
                  <a:rPr lang="en-US" sz="2800" dirty="0">
                    <a:latin typeface="Arial" pitchFamily="34" charset="0"/>
                    <a:cs typeface="Arial" pitchFamily="34" charset="0"/>
                  </a:rPr>
                  <a:t>=4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Arial" pitchFamily="34" charset="0"/>
                    <a:cs typeface="Arial" pitchFamily="34" charset="0"/>
                  </a:rPr>
                  <a:t>This dominance also tends to occur when stationary components are also in the data</a:t>
                </a:r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As in the case of ARIMA models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828800"/>
                <a:ext cx="8229600" cy="4107543"/>
              </a:xfrm>
              <a:prstGeom prst="rect">
                <a:avLst/>
              </a:prstGeom>
              <a:blipFill>
                <a:blip r:embed="rId3"/>
                <a:stretch>
                  <a:fillRect l="-1698" t="-1858" b="-3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IN" sz="3600" dirty="0"/>
              <a:t>Fitting More General Seasonal Models</a:t>
            </a:r>
          </a:p>
        </p:txBody>
      </p:sp>
    </p:spTree>
    <p:extLst>
      <p:ext uri="{BB962C8B-B14F-4D97-AF65-F5344CB8AC3E}">
        <p14:creationId xmlns:p14="http://schemas.microsoft.com/office/powerpoint/2010/main" val="46973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063B8-02B2-1C43-B35C-3C26FF7DE8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ARIMA | Dow Jones </a:t>
            </a:r>
            <a:br>
              <a:rPr lang="en-US"/>
            </a:br>
            <a:r>
              <a:rPr lang="en-US"/>
              <a:t>Example Part 1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52149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059" t="2569" r="50826" b="53482"/>
          <a:stretch/>
        </p:blipFill>
        <p:spPr>
          <a:xfrm>
            <a:off x="1990863" y="2228910"/>
            <a:ext cx="2311124" cy="21516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1" y="4391561"/>
            <a:ext cx="8229600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Use </a:t>
            </a:r>
            <a:r>
              <a:rPr lang="en-US" sz="2400" b="1" dirty="0" err="1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tswge</a:t>
            </a:r>
            <a:r>
              <a:rPr lang="en-US" sz="2400" b="1" dirty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 to simulate and plot the data above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30690" y="1828800"/>
            <a:ext cx="2865510" cy="40010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b="1" dirty="0">
                <a:latin typeface="Arial" pitchFamily="34" charset="0"/>
                <a:cs typeface="Arial" pitchFamily="34" charset="0"/>
              </a:rPr>
              <a:t>Sample autocorrelation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4800600"/>
            <a:ext cx="8229600" cy="15811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x=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gen.aruma.wge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(n=200,s=12,phi=c(1.5,-.8),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=87)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x=x+50</a:t>
            </a:r>
          </a:p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plotts.sample.wge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x,lag.max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=60)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d15=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est.ar.wge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x,p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=15, type='burg')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86000" y="1828800"/>
            <a:ext cx="2015988" cy="40010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b="1" dirty="0">
                <a:latin typeface="Arial" pitchFamily="34" charset="0"/>
                <a:cs typeface="Arial" pitchFamily="34" charset="0"/>
              </a:rPr>
              <a:t>Realization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581675" y="1219200"/>
                <a:ext cx="5980651" cy="4616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(1−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𝐵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1−1.5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+.8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−50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675" y="1219200"/>
                <a:ext cx="5980651" cy="461665"/>
              </a:xfrm>
              <a:prstGeom prst="rect">
                <a:avLst/>
              </a:prstGeom>
              <a:blipFill>
                <a:blip r:embed="rId4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50006" t="1792" r="1935" b="54260"/>
          <a:stretch/>
        </p:blipFill>
        <p:spPr>
          <a:xfrm>
            <a:off x="4919597" y="2228909"/>
            <a:ext cx="2357503" cy="2151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IN" dirty="0"/>
              <a:t>Simulated Seasonal Data</a:t>
            </a:r>
          </a:p>
        </p:txBody>
      </p:sp>
    </p:spTree>
    <p:extLst>
      <p:ext uri="{BB962C8B-B14F-4D97-AF65-F5344CB8AC3E}">
        <p14:creationId xmlns:p14="http://schemas.microsoft.com/office/powerpoint/2010/main" val="252144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  <p:bldP spid="6" grpId="0"/>
      <p:bldP spid="11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33500" y="3219450"/>
            <a:ext cx="6477001" cy="4013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d15=</a:t>
            </a:r>
            <a:r>
              <a:rPr lang="en-US" sz="2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est.ar.wge</a:t>
            </a: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x,p</a:t>
            </a: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=15, type='burg')</a:t>
            </a:r>
            <a:endParaRPr lang="en-US" sz="2000" b="1" dirty="0">
              <a:solidFill>
                <a:srgbClr val="0082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95400" y="647700"/>
            <a:ext cx="6858000" cy="230832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Factor                                        Abs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recip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   System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freq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             1            0.3333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1+1.732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        1            0.4167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             1            0.1667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1            0.5000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1-1.732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        1            0.0833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1            0.0000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               1            0.2500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676400" y="258547"/>
                <a:ext cx="5791200" cy="35105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Factor table for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𝟏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−</m:t>
                    </m:r>
                    <m:sSup>
                      <m:sSup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𝑩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𝟏𝟐</m:t>
                        </m:r>
                      </m:sup>
                    </m:sSup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 sz="20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258547"/>
                <a:ext cx="5791200" cy="351053"/>
              </a:xfrm>
              <a:prstGeom prst="rect">
                <a:avLst/>
              </a:prstGeom>
              <a:blipFill>
                <a:blip r:embed="rId2"/>
                <a:stretch>
                  <a:fillRect t="-5172" b="-465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47725" y="2914650"/>
            <a:ext cx="744855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Factor table for AR(15) fit to data on previous slide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1844278" y="1094749"/>
            <a:ext cx="429392" cy="3096251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1562100" y="1943100"/>
            <a:ext cx="434341" cy="33909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1720850" y="1352550"/>
            <a:ext cx="275590" cy="366141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1969726" y="2337395"/>
            <a:ext cx="167098" cy="1588257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1592484" y="2443923"/>
            <a:ext cx="505878" cy="3106879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1582400" y="2747957"/>
            <a:ext cx="147390" cy="197328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1587613" y="1659791"/>
            <a:ext cx="49546" cy="2889349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295400" y="3572941"/>
            <a:ext cx="6781800" cy="286232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Factor                 Abs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recip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System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1-1.7269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+0.9978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 0.9989       0.0839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1+1.0027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+0.9948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 0.9974       0.3338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1-1.0036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+0.9944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 0.9972       0.1661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1-0.0142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+0.9907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 0.9953       0.2489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1+1.7320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+0.9904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 0.9952       0.4180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1+0.9788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0.9788       0.5000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1-0.9522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0.9522       0.0000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1-1.5043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+0.7732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 0.8793       0.0867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1+0.1523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0.1523       0.5000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E40B2B-E744-B243-ACF6-9EC560CFB3CE}"/>
              </a:ext>
            </a:extLst>
          </p:cNvPr>
          <p:cNvSpPr/>
          <p:nvPr/>
        </p:nvSpPr>
        <p:spPr>
          <a:xfrm>
            <a:off x="1066800" y="7060570"/>
            <a:ext cx="7543800" cy="230832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Factor                                        Abs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Recip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   System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Freq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1+B+B^2                  1            0.3333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1+1.732B+B^2             1            0.4167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1-B+B^2                  1            0.1667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1+B                      1            0.5000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1-1.732B+B^2             1            0.0833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1-B                      1            0.0000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1+B^2                    1            0.2500</a:t>
            </a:r>
          </a:p>
        </p:txBody>
      </p:sp>
    </p:spTree>
    <p:extLst>
      <p:ext uri="{BB962C8B-B14F-4D97-AF65-F5344CB8AC3E}">
        <p14:creationId xmlns:p14="http://schemas.microsoft.com/office/powerpoint/2010/main" val="124478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6" grpId="0"/>
      <p:bldP spid="16" grpId="0"/>
      <p:bldP spid="1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1602000"/>
            <a:ext cx="8229600" cy="40010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d15=</a:t>
            </a:r>
            <a:r>
              <a:rPr lang="en-US" sz="2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est.ar.wge</a:t>
            </a: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x,p</a:t>
            </a: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=17, type='burg')</a:t>
            </a:r>
            <a:endParaRPr lang="en-US" sz="2000" b="1" dirty="0">
              <a:solidFill>
                <a:srgbClr val="0082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57200" y="2019300"/>
            <a:ext cx="7239000" cy="221524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62000" y="2019301"/>
            <a:ext cx="6781800" cy="31432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Factor                 Abs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recip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System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1-1.7276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+0.9985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 0.9992       0.0838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1-1.0028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+0.9955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 0.9977       0.1662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1+1.0010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+0.9936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 0.9968       0.3337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1-0.0157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+0.9930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 0.9965       0.2487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1+1.7329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+0.9899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 0.9949       0.4182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1+0.9836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0.9836       0.5000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1-0.9136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0.9136       0.0000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1-1.4286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+0.7747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 0.8802       0.0993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1-0.7137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0.7137       0.0000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1+0.7516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+0.3366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 0.5801       0.3621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7200" y="5181600"/>
                <a:ext cx="8229600" cy="104775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Note: </a:t>
                </a:r>
                <a:r>
                  <a:rPr lang="en-US" sz="2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The factor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1−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0.9136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𝐵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is not very close to the unit circle, but since all other factors are consistent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(1−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12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we conclude that this </a:t>
                </a:r>
                <a:r>
                  <a:rPr lang="en-US" sz="2000" dirty="0" err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overfit</a:t>
                </a:r>
                <a:r>
                  <a:rPr lang="en-US" sz="2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table suggests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(1−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12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also.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181600"/>
                <a:ext cx="8229600" cy="1047750"/>
              </a:xfrm>
              <a:prstGeom prst="rect">
                <a:avLst/>
              </a:prstGeom>
              <a:blipFill>
                <a:blip r:embed="rId3"/>
                <a:stretch>
                  <a:fillRect l="-741" t="-2326" b="-69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Factor Table for AR(17) </a:t>
            </a:r>
            <a:br>
              <a:rPr lang="en-IN" sz="3200" dirty="0"/>
            </a:br>
            <a:r>
              <a:rPr lang="en-IN" sz="3200" dirty="0"/>
              <a:t>Fit to Data on Previous Slide</a:t>
            </a:r>
          </a:p>
        </p:txBody>
      </p:sp>
    </p:spTree>
    <p:extLst>
      <p:ext uri="{BB962C8B-B14F-4D97-AF65-F5344CB8AC3E}">
        <p14:creationId xmlns:p14="http://schemas.microsoft.com/office/powerpoint/2010/main" val="407833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8540733"/>
              </p:ext>
            </p:extLst>
          </p:nvPr>
        </p:nvGraphicFramePr>
        <p:xfrm>
          <a:off x="457198" y="1629655"/>
          <a:ext cx="5467529" cy="4534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24" name="Equation" r:id="rId4" imgW="5816520" imgH="482400" progId="Equation.DSMT4">
                  <p:embed/>
                </p:oleObj>
              </mc:Choice>
              <mc:Fallback>
                <p:oleObj name="Equation" r:id="rId4" imgW="5816520" imgH="4824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198" y="1629655"/>
                        <a:ext cx="5467529" cy="4534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57200" y="2044453"/>
            <a:ext cx="8229600" cy="8511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y=</a:t>
            </a:r>
            <a:r>
              <a:rPr lang="en-US" sz="2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artrans.wge</a:t>
            </a: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x,phi.tr</a:t>
            </a: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=c(0,0,0,0,0,0,0,0,0,0,0,1))</a:t>
            </a:r>
            <a:endParaRPr lang="en-US" sz="2000" b="1" dirty="0">
              <a:solidFill>
                <a:srgbClr val="0082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7200" y="5410200"/>
            <a:ext cx="8229600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The transformed data appear stationary, so we use AIC to identify a model.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r="51068" b="53113"/>
          <a:stretch/>
        </p:blipFill>
        <p:spPr>
          <a:xfrm>
            <a:off x="1666875" y="3176859"/>
            <a:ext cx="2400300" cy="22955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49323" b="54224"/>
          <a:stretch/>
        </p:blipFill>
        <p:spPr>
          <a:xfrm>
            <a:off x="4947914" y="3166904"/>
            <a:ext cx="2485887" cy="22411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Based on </a:t>
            </a:r>
            <a:r>
              <a:rPr lang="en-IN" dirty="0" err="1"/>
              <a:t>Overfit</a:t>
            </a:r>
            <a:r>
              <a:rPr lang="en-IN" dirty="0"/>
              <a:t> Tables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92300" y="2901890"/>
            <a:ext cx="2286000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b="1" dirty="0">
                <a:latin typeface="Arial" pitchFamily="34" charset="0"/>
                <a:cs typeface="Arial" pitchFamily="34" charset="0"/>
              </a:rPr>
              <a:t>Transformed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75200" y="2901890"/>
            <a:ext cx="2932916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b="1" dirty="0">
                <a:latin typeface="Arial" pitchFamily="34" charset="0"/>
                <a:cs typeface="Arial" pitchFamily="34" charset="0"/>
              </a:rPr>
              <a:t>Sample autocorrelations</a:t>
            </a:r>
          </a:p>
        </p:txBody>
      </p:sp>
    </p:spTree>
    <p:extLst>
      <p:ext uri="{BB962C8B-B14F-4D97-AF65-F5344CB8AC3E}">
        <p14:creationId xmlns:p14="http://schemas.microsoft.com/office/powerpoint/2010/main" val="295108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9" grpId="0"/>
      <p:bldP spid="10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7200" y="1602000"/>
                <a:ext cx="8229600" cy="439385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800" dirty="0">
                    <a:latin typeface="Arial" pitchFamily="34" charset="0"/>
                    <a:cs typeface="Arial" pitchFamily="34" charset="0"/>
                  </a:rPr>
                  <a:t>We use </a:t>
                </a:r>
                <a:r>
                  <a:rPr lang="en-US" sz="2800" b="1" dirty="0">
                    <a:solidFill>
                      <a:srgbClr val="0082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aic5.wge</a:t>
                </a:r>
                <a:r>
                  <a:rPr lang="en-US" sz="2800" dirty="0">
                    <a:latin typeface="Arial" pitchFamily="34" charset="0"/>
                    <a:cs typeface="Arial" pitchFamily="34" charset="0"/>
                  </a:rPr>
                  <a:t> to model the transformed </a:t>
                </a:r>
                <a:br>
                  <a:rPr lang="en-US" sz="2800" dirty="0">
                    <a:latin typeface="Arial" pitchFamily="34" charset="0"/>
                    <a:cs typeface="Arial" pitchFamily="34" charset="0"/>
                  </a:rPr>
                </a:br>
                <a:r>
                  <a:rPr lang="en-US" sz="2800" dirty="0">
                    <a:latin typeface="Arial" pitchFamily="34" charset="0"/>
                    <a:cs typeface="Arial" pitchFamily="34" charset="0"/>
                  </a:rPr>
                  <a:t>data (y) on the previous slide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Arial" pitchFamily="34" charset="0"/>
                    <a:cs typeface="Arial" pitchFamily="34" charset="0"/>
                  </a:rPr>
                  <a:t>When using AIC to model data that has been “</a:t>
                </a:r>
                <a:r>
                  <a:rPr lang="en-US" sz="2800" dirty="0" err="1">
                    <a:latin typeface="Arial" pitchFamily="34" charset="0"/>
                    <a:cs typeface="Arial" pitchFamily="34" charset="0"/>
                  </a:rPr>
                  <a:t>stationarized</a:t>
                </a:r>
                <a:r>
                  <a:rPr lang="en-US" sz="2800" dirty="0">
                    <a:latin typeface="Arial" pitchFamily="34" charset="0"/>
                    <a:cs typeface="Arial" pitchFamily="34" charset="0"/>
                  </a:rPr>
                  <a:t>” using the seasonal transform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(1−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</a:t>
                </a:r>
                <a:r>
                  <a:rPr lang="en-US" sz="2800" dirty="0">
                    <a:latin typeface="Arial" pitchFamily="34" charset="0"/>
                    <a:cs typeface="Arial" pitchFamily="34" charset="0"/>
                  </a:rPr>
                  <a:t>it is good practice to allow range of </a:t>
                </a:r>
                <a:r>
                  <a:rPr lang="en-US" sz="2800" i="1" dirty="0">
                    <a:latin typeface="Arial" pitchFamily="34" charset="0"/>
                    <a:cs typeface="Arial" pitchFamily="34" charset="0"/>
                  </a:rPr>
                  <a:t>p</a:t>
                </a:r>
                <a:r>
                  <a:rPr lang="en-US" sz="2800" dirty="0">
                    <a:latin typeface="Arial" pitchFamily="34" charset="0"/>
                    <a:cs typeface="Arial" pitchFamily="34" charset="0"/>
                  </a:rPr>
                  <a:t> values to include </a:t>
                </a:r>
                <a:r>
                  <a:rPr lang="en-US" sz="2800" i="1" dirty="0">
                    <a:latin typeface="Arial" pitchFamily="34" charset="0"/>
                    <a:cs typeface="Arial" pitchFamily="34" charset="0"/>
                  </a:rPr>
                  <a:t>s</a:t>
                </a:r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To uncover any seasonal stationary information that might be in the data</a:t>
                </a:r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In R code to follow, we consider the range </a:t>
                </a:r>
                <a:r>
                  <a:rPr lang="en-US" sz="2400" i="1" dirty="0">
                    <a:latin typeface="Arial" pitchFamily="34" charset="0"/>
                    <a:cs typeface="Arial" pitchFamily="34" charset="0"/>
                  </a:rPr>
                  <a:t>p</a:t>
                </a:r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=0:13 and </a:t>
                </a:r>
                <a:r>
                  <a:rPr lang="en-US" sz="2400" i="1" dirty="0">
                    <a:latin typeface="Arial" pitchFamily="34" charset="0"/>
                    <a:cs typeface="Arial" pitchFamily="34" charset="0"/>
                  </a:rPr>
                  <a:t>q</a:t>
                </a:r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=0:3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2000"/>
                <a:ext cx="8229600" cy="4393855"/>
              </a:xfrm>
              <a:prstGeom prst="rect">
                <a:avLst/>
              </a:prstGeom>
              <a:blipFill>
                <a:blip r:embed="rId2"/>
                <a:stretch>
                  <a:fillRect l="-1481" t="-2080" b="-20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Using </a:t>
            </a:r>
            <a:r>
              <a:rPr lang="en-IN" sz="3200" dirty="0" err="1"/>
              <a:t>tswge</a:t>
            </a:r>
            <a:r>
              <a:rPr lang="en-IN" sz="3200" dirty="0"/>
              <a:t> to Model </a:t>
            </a:r>
            <a:br>
              <a:rPr lang="en-IN" sz="3200" dirty="0"/>
            </a:br>
            <a:r>
              <a:rPr lang="en-IN" sz="3200" dirty="0"/>
              <a:t>the Transformed Data</a:t>
            </a:r>
          </a:p>
        </p:txBody>
      </p:sp>
    </p:spTree>
    <p:extLst>
      <p:ext uri="{BB962C8B-B14F-4D97-AF65-F5344CB8AC3E}">
        <p14:creationId xmlns:p14="http://schemas.microsoft.com/office/powerpoint/2010/main" val="352060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602000"/>
            <a:ext cx="8229600" cy="836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y is the transformed data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aic5.wge(</a:t>
            </a:r>
            <a:r>
              <a:rPr lang="en-US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y,p</a:t>
            </a:r>
            <a:r>
              <a:rPr lang="en-US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=0:13,q=0:3)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347686"/>
            <a:ext cx="8229600" cy="3955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Arial" pitchFamily="34" charset="0"/>
                <a:cs typeface="Arial" pitchFamily="34" charset="0"/>
              </a:rPr>
              <a:t>AIC selects an ARMA(4,2) model. Factoring the ARMA(4,2) model we obtain: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3098800"/>
            <a:ext cx="7010400" cy="106317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Factor                 Abs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recip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System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1-0.4098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+0.8135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0.9019       0.2135</a:t>
            </a:r>
          </a:p>
          <a:p>
            <a:pPr>
              <a:spcBef>
                <a:spcPts val="600"/>
              </a:spcBef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1-1.4733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+0.7771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0.8815       0.0925</a:t>
            </a:r>
          </a:p>
        </p:txBody>
      </p:sp>
      <p:sp>
        <p:nvSpPr>
          <p:cNvPr id="9" name="Rectangle 8"/>
          <p:cNvSpPr/>
          <p:nvPr/>
        </p:nvSpPr>
        <p:spPr>
          <a:xfrm>
            <a:off x="457200" y="4586069"/>
            <a:ext cx="7010400" cy="64633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Factor                 Abs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recip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System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1-0.4957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+0.9262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0.9624       0.2085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01747" y="2769513"/>
            <a:ext cx="2921306" cy="4308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b="1" dirty="0">
                <a:latin typeface="Arial" pitchFamily="34" charset="0"/>
                <a:cs typeface="Arial" pitchFamily="34" charset="0"/>
              </a:rPr>
              <a:t>AR factors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01747" y="4217313"/>
            <a:ext cx="2921306" cy="4308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b="1" dirty="0">
                <a:latin typeface="Arial" pitchFamily="34" charset="0"/>
                <a:cs typeface="Arial" pitchFamily="34" charset="0"/>
              </a:rPr>
              <a:t>MA factor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5308600"/>
            <a:ext cx="8229600" cy="9325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latin typeface="Arial" pitchFamily="34" charset="0"/>
                <a:cs typeface="Arial" pitchFamily="34" charset="0"/>
              </a:rPr>
              <a:t>Note: </a:t>
            </a:r>
            <a:r>
              <a:rPr lang="en-US" dirty="0">
                <a:latin typeface="Arial" pitchFamily="34" charset="0"/>
                <a:cs typeface="Arial" pitchFamily="34" charset="0"/>
              </a:rPr>
              <a:t>The dominant behavior of the transformed data is a pseudo cyclic behavior of length about 10 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=.10)</a:t>
            </a:r>
            <a:r>
              <a:rPr lang="en-US" dirty="0">
                <a:latin typeface="Arial" pitchFamily="34" charset="0"/>
                <a:cs typeface="Arial" pitchFamily="34" charset="0"/>
              </a:rPr>
              <a:t>. The factors associated with frequency about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=.2</a:t>
            </a:r>
            <a:r>
              <a:rPr lang="en-US" dirty="0">
                <a:latin typeface="Arial" pitchFamily="34" charset="0"/>
                <a:cs typeface="Arial" pitchFamily="34" charset="0"/>
              </a:rPr>
              <a:t> essentially cancel.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Using </a:t>
            </a:r>
            <a:r>
              <a:rPr lang="en-IN" sz="3200" dirty="0" err="1"/>
              <a:t>tswge</a:t>
            </a:r>
            <a:r>
              <a:rPr lang="en-IN" sz="3200" dirty="0"/>
              <a:t> to Model </a:t>
            </a:r>
            <a:br>
              <a:rPr lang="en-IN" sz="3200" dirty="0"/>
            </a:br>
            <a:r>
              <a:rPr lang="en-IN" sz="3200" dirty="0"/>
              <a:t>the Transformed Data</a:t>
            </a:r>
          </a:p>
        </p:txBody>
      </p:sp>
    </p:spTree>
    <p:extLst>
      <p:ext uri="{BB962C8B-B14F-4D97-AF65-F5344CB8AC3E}">
        <p14:creationId xmlns:p14="http://schemas.microsoft.com/office/powerpoint/2010/main" val="2403585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9" grpId="0"/>
      <p:bldP spid="10" grpId="0"/>
      <p:bldP spid="11" grpId="0"/>
      <p:bldP spid="1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2649814"/>
            <a:ext cx="8229600" cy="3981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aic5.wge(</a:t>
            </a:r>
            <a:r>
              <a:rPr lang="en-US" sz="24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y,p</a:t>
            </a:r>
            <a:r>
              <a:rPr lang="en-US" sz="24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=0:13,q=0:3,type='</a:t>
            </a:r>
            <a:r>
              <a:rPr lang="en-US" sz="24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bic</a:t>
            </a:r>
            <a:r>
              <a:rPr lang="en-US" sz="24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602000"/>
            <a:ext cx="8229600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Based on the comments on the previous slide, we look for a simpler model using BIC.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217783"/>
            <a:ext cx="8229600" cy="13542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BIC picks a simpler AR(2) model. This is consistent with 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The pseudo cyclic data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Damping cyclical sample autocorrelations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4745504"/>
            <a:ext cx="8229600" cy="9694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Decision: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We choose to model the transformed data as an AR(2).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Using </a:t>
            </a:r>
            <a:r>
              <a:rPr lang="en-IN" sz="3200" dirty="0" err="1"/>
              <a:t>tswge</a:t>
            </a:r>
            <a:r>
              <a:rPr lang="en-IN" sz="3200" dirty="0"/>
              <a:t> to Model </a:t>
            </a:r>
            <a:br>
              <a:rPr lang="en-IN" sz="3200" dirty="0"/>
            </a:br>
            <a:r>
              <a:rPr lang="en-IN" sz="3200" dirty="0"/>
              <a:t>the Transformed Data</a:t>
            </a:r>
          </a:p>
        </p:txBody>
      </p:sp>
    </p:spTree>
    <p:extLst>
      <p:ext uri="{BB962C8B-B14F-4D97-AF65-F5344CB8AC3E}">
        <p14:creationId xmlns:p14="http://schemas.microsoft.com/office/powerpoint/2010/main" val="321658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 bldLvl="2"/>
      <p:bldP spid="7" grpId="0" build="p" bldLvl="2"/>
      <p:bldP spid="8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2438400"/>
            <a:ext cx="8229600" cy="127214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300"/>
              </a:lnSpc>
            </a:pPr>
            <a:r>
              <a:rPr lang="en-US" sz="24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est.ar.wge</a:t>
            </a:r>
            <a:r>
              <a:rPr lang="en-US" sz="24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y,p</a:t>
            </a:r>
            <a:r>
              <a:rPr lang="en-US" sz="24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=2)</a:t>
            </a:r>
          </a:p>
          <a:p>
            <a:pPr>
              <a:lnSpc>
                <a:spcPts val="2300"/>
              </a:lnSpc>
            </a:pPr>
            <a:r>
              <a:rPr lang="en-US" sz="24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$phi:  [1] 1.4652837 -0.7596714</a:t>
            </a:r>
          </a:p>
          <a:p>
            <a:pPr>
              <a:lnSpc>
                <a:spcPts val="2300"/>
              </a:lnSpc>
            </a:pPr>
            <a:r>
              <a:rPr lang="en-US" sz="24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$</a:t>
            </a:r>
            <a:r>
              <a:rPr lang="en-US" sz="24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avar</a:t>
            </a:r>
            <a:r>
              <a:rPr lang="en-US" sz="24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[1] 1.036377</a:t>
            </a:r>
          </a:p>
          <a:p>
            <a:pPr>
              <a:lnSpc>
                <a:spcPts val="2300"/>
              </a:lnSpc>
            </a:pPr>
            <a:r>
              <a:rPr lang="en-US" sz="24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mean(x)  #[1] 49.77867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602000"/>
            <a:ext cx="8229600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>
                <a:latin typeface="Arial" pitchFamily="34" charset="0"/>
                <a:cs typeface="Arial" pitchFamily="34" charset="0"/>
              </a:rPr>
              <a:t>Based on the decision to fit an AR(2) model, we use the </a:t>
            </a:r>
            <a:r>
              <a:rPr lang="en-US" sz="24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est.ar.wge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command to obtain ML estimates.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57200" y="4267200"/>
                <a:ext cx="8229600" cy="4616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cs typeface="Arial" pitchFamily="34" charset="0"/>
                      </a:rPr>
                      <m:t>(1−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12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1−1.47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+.76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−49.78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  <m:t>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𝑎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  <a:sym typeface="Symbol" panose="05050102010706020507" pitchFamily="18" charset="2"/>
                      </a:rPr>
                      <m:t>=1.04</m:t>
                    </m:r>
                  </m:oMath>
                </a14:m>
                <a:endParaRPr 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267200"/>
                <a:ext cx="8229600" cy="461665"/>
              </a:xfrm>
              <a:prstGeom prst="rect">
                <a:avLst/>
              </a:prstGeom>
              <a:blipFill>
                <a:blip r:embed="rId2"/>
                <a:stretch>
                  <a:fillRect l="-593" t="-1316" b="-197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57200" y="3810000"/>
            <a:ext cx="82296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>
                <a:latin typeface="Arial" pitchFamily="34" charset="0"/>
                <a:cs typeface="Arial" pitchFamily="34" charset="0"/>
              </a:rPr>
              <a:t>So, the final model is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876800"/>
            <a:ext cx="8229600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which is very similar to the model from which the data were simulated: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7D0D8B-0F7D-6F4B-9E4E-CBA42CF94031}"/>
                  </a:ext>
                </a:extLst>
              </p:cNvPr>
              <p:cNvSpPr txBox="1"/>
              <p:nvPr/>
            </p:nvSpPr>
            <p:spPr>
              <a:xfrm>
                <a:off x="457200" y="5715000"/>
                <a:ext cx="8229600" cy="4616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12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1−1.5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+.8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−50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             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  <m:t>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  <a:sym typeface="Symbol" panose="05050102010706020507" pitchFamily="18" charset="2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  <a:sym typeface="Symbol" panose="05050102010706020507" pitchFamily="18" charset="2"/>
                        </a:rPr>
                        <m:t>=1</m:t>
                      </m:r>
                    </m:oMath>
                  </m:oMathPara>
                </a14:m>
                <a:endParaRPr 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7D0D8B-0F7D-6F4B-9E4E-CBA42CF94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715000"/>
                <a:ext cx="8229600" cy="461665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Final Model</a:t>
            </a:r>
          </a:p>
        </p:txBody>
      </p:sp>
    </p:spTree>
    <p:extLst>
      <p:ext uri="{BB962C8B-B14F-4D97-AF65-F5344CB8AC3E}">
        <p14:creationId xmlns:p14="http://schemas.microsoft.com/office/powerpoint/2010/main" val="68018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8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07885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DADBA-A391-5842-8C46-94401FD922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Review of Forecasting </a:t>
            </a:r>
            <a:br>
              <a:rPr lang="en-US" dirty="0"/>
            </a:br>
            <a:r>
              <a:rPr lang="en-US" dirty="0"/>
              <a:t>with Seasonal Models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1334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602000"/>
            <a:ext cx="8229600" cy="13542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The graphs below are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A plot of daily closing values of the DOW Jones for 2014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T</a:t>
            </a:r>
            <a:r>
              <a:rPr lang="en-US" sz="2400">
                <a:latin typeface="Arial" pitchFamily="34" charset="0"/>
                <a:cs typeface="Arial" pitchFamily="34" charset="0"/>
              </a:rPr>
              <a:t>he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associated (damping) sample autocorrelations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0058" b="54281"/>
          <a:stretch/>
        </p:blipFill>
        <p:spPr>
          <a:xfrm>
            <a:off x="1117094" y="3409606"/>
            <a:ext cx="3023612" cy="27625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1786" b="54748"/>
          <a:stretch/>
        </p:blipFill>
        <p:spPr>
          <a:xfrm>
            <a:off x="5066387" y="3406293"/>
            <a:ext cx="2918984" cy="27343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47800" y="3124200"/>
            <a:ext cx="2667000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DOW Jones 2014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53000" y="3126241"/>
            <a:ext cx="3342400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Sample autocorrelations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Dow Jones Data</a:t>
            </a:r>
          </a:p>
        </p:txBody>
      </p:sp>
    </p:spTree>
    <p:extLst>
      <p:ext uri="{BB962C8B-B14F-4D97-AF65-F5344CB8AC3E}">
        <p14:creationId xmlns:p14="http://schemas.microsoft.com/office/powerpoint/2010/main" val="311963279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5017" t="22213" b="25097"/>
          <a:stretch/>
        </p:blipFill>
        <p:spPr>
          <a:xfrm>
            <a:off x="2472987" y="3929063"/>
            <a:ext cx="4198026" cy="23242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7200" y="1600200"/>
                <a:ext cx="8229600" cy="4616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cs typeface="Arial" pitchFamily="34" charset="0"/>
                      </a:rPr>
                      <m:t>(1−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12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1−1.47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+.76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−49.78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  <a:sym typeface="Symbol" panose="05050102010706020507" pitchFamily="18" charset="2"/>
                              </a:rPr>
                              <m:t>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𝑎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  <a:sym typeface="Symbol" panose="05050102010706020507" pitchFamily="18" charset="2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  <a:sym typeface="Symbol" panose="05050102010706020507" pitchFamily="18" charset="2"/>
                      </a:rPr>
                      <m:t>=1.04</m:t>
                    </m:r>
                  </m:oMath>
                </a14:m>
                <a:endParaRPr 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0200"/>
                <a:ext cx="8229600" cy="461665"/>
              </a:xfrm>
              <a:prstGeom prst="rect">
                <a:avLst/>
              </a:prstGeom>
              <a:blipFill>
                <a:blip r:embed="rId3"/>
                <a:stretch>
                  <a:fillRect l="-593" t="-1333" b="-2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57200" y="2120900"/>
            <a:ext cx="8229600" cy="4656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Forecasts: 36 steps ahead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562761"/>
            <a:ext cx="8229600" cy="13234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x=</a:t>
            </a:r>
            <a:r>
              <a:rPr lang="en-US" sz="2000" b="1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gen.aruma.wge</a:t>
            </a:r>
            <a:r>
              <a:rPr lang="en-US" sz="2000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(n=200,s=12,phi=c(1.5,-.8),</a:t>
            </a:r>
            <a:r>
              <a:rPr lang="en-US" sz="2000" b="1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sn</a:t>
            </a:r>
            <a:r>
              <a:rPr lang="en-US" sz="2000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=87)</a:t>
            </a:r>
          </a:p>
          <a:p>
            <a:r>
              <a:rPr lang="en-US" sz="2000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x=x+50</a:t>
            </a:r>
          </a:p>
          <a:p>
            <a:r>
              <a:rPr lang="en-US" sz="2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fore.aruma.wge</a:t>
            </a: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x,s</a:t>
            </a: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=12,phi=c(1.47,-.76),</a:t>
            </a:r>
            <a:r>
              <a:rPr lang="en-US" sz="2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n.ahead</a:t>
            </a: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=36,</a:t>
            </a:r>
          </a:p>
          <a:p>
            <a:r>
              <a:rPr lang="en-US" sz="2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lastn</a:t>
            </a: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=FALSE)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5918200" y="3941763"/>
            <a:ext cx="0" cy="19256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Forecasting with the Seasonal Model</a:t>
            </a:r>
          </a:p>
        </p:txBody>
      </p:sp>
    </p:spTree>
    <p:extLst>
      <p:ext uri="{BB962C8B-B14F-4D97-AF65-F5344CB8AC3E}">
        <p14:creationId xmlns:p14="http://schemas.microsoft.com/office/powerpoint/2010/main" val="110078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497" t="21188" b="26007"/>
          <a:stretch/>
        </p:blipFill>
        <p:spPr>
          <a:xfrm>
            <a:off x="2507997" y="2351482"/>
            <a:ext cx="4128006" cy="23267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602000"/>
            <a:ext cx="8229600" cy="7078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fore.aruma.wge</a:t>
            </a: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x,s</a:t>
            </a: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=12,phi=c(1.47,-.76),</a:t>
            </a:r>
            <a:r>
              <a:rPr lang="en-US" sz="2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n.ahead</a:t>
            </a: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=36, </a:t>
            </a:r>
            <a:r>
              <a:rPr lang="en-US" sz="2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lastn</a:t>
            </a: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TRUE,limits</a:t>
            </a: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=FALSE)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728638"/>
            <a:ext cx="8229600" cy="15451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Summary: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The forecasts (open circles) are very close to the true values.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We were able to fit a model very close to the true model.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Forecasts (ahead and last 36) are quite good.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5435600" y="2351482"/>
            <a:ext cx="0" cy="20681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Forecasts: Last 36 Values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34200" y="3195041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ASE = 26.27</a:t>
            </a:r>
          </a:p>
        </p:txBody>
      </p:sp>
    </p:spTree>
    <p:extLst>
      <p:ext uri="{BB962C8B-B14F-4D97-AF65-F5344CB8AC3E}">
        <p14:creationId xmlns:p14="http://schemas.microsoft.com/office/powerpoint/2010/main" val="310207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build="p"/>
      <p:bldP spid="4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776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A5C24-375F-6046-88E4-B7D44498BE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Seasonal Models | Example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Airline Data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48056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49927" b="54301"/>
          <a:stretch/>
        </p:blipFill>
        <p:spPr>
          <a:xfrm>
            <a:off x="4818908" y="1777134"/>
            <a:ext cx="2456247" cy="22373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1" y="4161472"/>
            <a:ext cx="8229600" cy="197807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800" b="1" dirty="0">
                <a:latin typeface="Arial" pitchFamily="34" charset="0"/>
                <a:cs typeface="Arial" pitchFamily="34" charset="0"/>
              </a:rPr>
              <a:t>Again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There is evidence of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nonstationarity</a:t>
            </a:r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We apply the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overfit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procedure using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est.ar.wge</a:t>
            </a: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51543" b="52366"/>
          <a:stretch/>
        </p:blipFill>
        <p:spPr>
          <a:xfrm>
            <a:off x="1676400" y="1782695"/>
            <a:ext cx="2376994" cy="23321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27051" y="1540794"/>
            <a:ext cx="2286000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b="1" dirty="0">
                <a:latin typeface="Arial" pitchFamily="34" charset="0"/>
                <a:cs typeface="Arial" pitchFamily="34" charset="0"/>
              </a:rPr>
              <a:t>Log airline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17851" y="1540794"/>
            <a:ext cx="3124201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b="1" dirty="0">
                <a:latin typeface="Arial" pitchFamily="34" charset="0"/>
                <a:cs typeface="Arial" pitchFamily="34" charset="0"/>
              </a:rPr>
              <a:t>Sample autocorrelations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Example: Airline Data</a:t>
            </a:r>
          </a:p>
        </p:txBody>
      </p:sp>
    </p:spTree>
    <p:extLst>
      <p:ext uri="{BB962C8B-B14F-4D97-AF65-F5344CB8AC3E}">
        <p14:creationId xmlns:p14="http://schemas.microsoft.com/office/powerpoint/2010/main" val="49225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06286" y="3505200"/>
            <a:ext cx="6353628" cy="286232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Factor                                   Abs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recip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    System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freq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1-1.7253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+0.9953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0.9976       0.0838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1-0.9861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+0.9950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0.9975       0.1677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1+0.9869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+0.9850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0.9925       0.3328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1-0.0375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+0.9788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0.9893       0.2470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1-1.9697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+0.9704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0.9851       0.0034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1+1.6891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+0.9504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0.9749       0.4168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1+0.8540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0.8540       0.5000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1+0.6000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0.6000       0.5000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1-0.1110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0.1110       0.0000</a:t>
            </a:r>
          </a:p>
        </p:txBody>
      </p:sp>
      <p:sp>
        <p:nvSpPr>
          <p:cNvPr id="3" name="Rectangle 2"/>
          <p:cNvSpPr/>
          <p:nvPr/>
        </p:nvSpPr>
        <p:spPr>
          <a:xfrm>
            <a:off x="1306286" y="609600"/>
            <a:ext cx="6531429" cy="230832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Factor                                        Abs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recip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   System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freq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             1            0.3333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1+1.732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        1            0.4167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             1            0.1667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1            0.5000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1-1.732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        1            0.0833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1-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1            0.0000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1+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^2                    1            0.2500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358900" y="3810000"/>
            <a:ext cx="5791200" cy="304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358900" y="1993900"/>
            <a:ext cx="6096000" cy="304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358900" y="4064000"/>
            <a:ext cx="5791200" cy="304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358900" y="1435100"/>
            <a:ext cx="6096000" cy="304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358900" y="4343400"/>
            <a:ext cx="5791200" cy="304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358900" y="914400"/>
            <a:ext cx="6096000" cy="304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358900" y="4635500"/>
            <a:ext cx="5791200" cy="304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358900" y="2540000"/>
            <a:ext cx="6096000" cy="304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358900" y="4905276"/>
            <a:ext cx="5791200" cy="304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239000" y="4814143"/>
            <a:ext cx="382814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?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358900" y="5168900"/>
            <a:ext cx="5791200" cy="304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1358900" y="1181100"/>
            <a:ext cx="6096000" cy="304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358900" y="5435600"/>
            <a:ext cx="5791200" cy="304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1358900" y="1714500"/>
            <a:ext cx="6096000" cy="304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Bef>
                <a:spcPts val="600"/>
              </a:spcBef>
            </a:pP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429500" y="2205335"/>
            <a:ext cx="460829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676400" y="277486"/>
                <a:ext cx="5791200" cy="4700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Factor table for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𝟏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−</m:t>
                    </m:r>
                    <m:sSup>
                      <m:sSup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𝑩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𝟏𝟐</m:t>
                        </m:r>
                      </m:sup>
                    </m:sSup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 sz="200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277486"/>
                <a:ext cx="5791200" cy="470000"/>
              </a:xfrm>
              <a:prstGeom prst="rect">
                <a:avLst/>
              </a:prstGeom>
              <a:blipFill>
                <a:blip r:embed="rId3"/>
                <a:stretch>
                  <a:fillRect t="-5195" b="-103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495300" y="2847593"/>
            <a:ext cx="81534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Factor table for AR(15) fit to log airline data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28750" y="3167744"/>
            <a:ext cx="6286500" cy="34471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sz="2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est.ar.wge</a:t>
            </a: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lair,p</a:t>
            </a: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=15,type='burg')</a:t>
            </a:r>
          </a:p>
        </p:txBody>
      </p:sp>
    </p:spTree>
    <p:extLst>
      <p:ext uri="{BB962C8B-B14F-4D97-AF65-F5344CB8AC3E}">
        <p14:creationId xmlns:p14="http://schemas.microsoft.com/office/powerpoint/2010/main" val="3550039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4" grpId="1" animBg="1"/>
      <p:bldP spid="5" grpId="0" animBg="1"/>
      <p:bldP spid="6" grpId="0" animBg="1"/>
      <p:bldP spid="6" grpId="1" animBg="1"/>
      <p:bldP spid="7" grpId="0" animBg="1"/>
      <p:bldP spid="8" grpId="0" animBg="1"/>
      <p:bldP spid="8" grpId="1" animBg="1"/>
      <p:bldP spid="9" grpId="0" animBg="1"/>
      <p:bldP spid="10" grpId="0" animBg="1"/>
      <p:bldP spid="10" grpId="1" animBg="1"/>
      <p:bldP spid="11" grpId="0" animBg="1"/>
      <p:bldP spid="12" grpId="0" animBg="1"/>
      <p:bldP spid="12" grpId="1" animBg="1"/>
      <p:bldP spid="13" grpId="0"/>
      <p:bldP spid="14" grpId="0" animBg="1"/>
      <p:bldP spid="14" grpId="1" animBg="1"/>
      <p:bldP spid="15" grpId="0" animBg="1"/>
      <p:bldP spid="16" grpId="0" animBg="1"/>
      <p:bldP spid="16" grpId="1" animBg="1"/>
      <p:bldP spid="17" grpId="0" animBg="1"/>
      <p:bldP spid="18" grpId="0"/>
      <p:bldP spid="20" grpId="0"/>
      <p:bldP spid="21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7200" y="1602000"/>
                <a:ext cx="8229600" cy="45575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Factor tables for other high orders are similar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The factor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000" dirty="0">
                    <a:latin typeface="Symbol" panose="05050102010706020507" pitchFamily="18" charset="2"/>
                    <a:cs typeface="Times New Roman" panose="02020603050405020304" pitchFamily="18" charset="0"/>
                  </a:rPr>
                  <a:t>-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1.9697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+0.9704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20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is associated with a frequency of </a:t>
                </a:r>
                <a:b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sz="2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0.0034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or a period of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1/.0034 = 294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(longer than the data record). This suggests aperiodic data or a very long period.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Also this factor is very close to </a:t>
                </a:r>
                <a:b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000" dirty="0">
                    <a:latin typeface="Symbol" panose="05050102010706020507" pitchFamily="18" charset="2"/>
                    <a:cs typeface="Times New Roman" panose="02020603050405020304" pitchFamily="18" charset="0"/>
                  </a:rPr>
                  <a:t>-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20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(1</a:t>
                </a:r>
                <a:r>
                  <a:rPr lang="en-US" sz="2000" dirty="0">
                    <a:latin typeface="Symbol" panose="05050102010706020507" pitchFamily="18" charset="2"/>
                    <a:cs typeface="Times New Roman" panose="02020603050405020304" pitchFamily="18" charset="0"/>
                  </a:rPr>
                  <a:t>-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20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which is associated with frequency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sz="2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</a:t>
                </a: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We encountered a similar situation with an ARIMA model with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=2.</a:t>
                </a:r>
              </a:p>
              <a:p>
                <a:pPr marL="742950" lvl="1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</a:t>
                </a:r>
                <a:r>
                  <a:rPr lang="en-US" dirty="0">
                    <a:latin typeface="Symbol" panose="05050102010706020507" pitchFamily="18" charset="2"/>
                    <a:cs typeface="Times New Roman" panose="02020603050405020304" pitchFamily="18" charset="0"/>
                  </a:rPr>
                  <a:t>-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provides the last “piece” needed for a factor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(1−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)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plus an extra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</a:t>
                </a:r>
                <a:r>
                  <a:rPr lang="en-US" dirty="0">
                    <a:latin typeface="Symbol" panose="05050102010706020507" pitchFamily="18" charset="2"/>
                    <a:cs typeface="Times New Roman" panose="02020603050405020304" pitchFamily="18" charset="0"/>
                  </a:rPr>
                  <a:t>-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factor</a:t>
                </a:r>
              </a:p>
              <a:p>
                <a:pPr marL="742950" lvl="1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That is, the factor table suggests the presence of nonstationary factors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Arial" pitchFamily="34" charset="0"/>
                      </a:rPr>
                      <m:t>(1−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𝐵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(1−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Although(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1+.85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is not as close to the unit circle “as we would expect for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=12</a:t>
                </a: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 data, the “total picture” suggests a factor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(1−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2000"/>
                <a:ext cx="8229600" cy="4557500"/>
              </a:xfrm>
              <a:prstGeom prst="rect">
                <a:avLst/>
              </a:prstGeom>
              <a:blipFill>
                <a:blip r:embed="rId2"/>
                <a:stretch>
                  <a:fillRect l="-667" t="-6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Notes</a:t>
            </a:r>
          </a:p>
        </p:txBody>
      </p:sp>
    </p:spTree>
    <p:extLst>
      <p:ext uri="{BB962C8B-B14F-4D97-AF65-F5344CB8AC3E}">
        <p14:creationId xmlns:p14="http://schemas.microsoft.com/office/powerpoint/2010/main" val="315774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57200" y="685801"/>
                <a:ext cx="8229600" cy="11049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In the log airline factor table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</a:t>
                </a:r>
                <a:r>
                  <a:rPr lang="en-US" sz="2000" dirty="0">
                    <a:solidFill>
                      <a:schemeClr val="tx1"/>
                    </a:solidFill>
                    <a:latin typeface="Symbol" panose="05050102010706020507" pitchFamily="18" charset="2"/>
                    <a:cs typeface="Times New Roman" panose="02020603050405020304" pitchFamily="18" charset="0"/>
                  </a:rPr>
                  <a:t>-</a:t>
                </a:r>
                <a:r>
                  <a:rPr 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2000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</a:t>
                </a:r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provides the last “piece” needed for a factor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(1−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12</m:t>
                        </m:r>
                      </m:sup>
                    </m:sSup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plus an extra 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</a:t>
                </a:r>
                <a:r>
                  <a:rPr lang="en-US" sz="2000" dirty="0">
                    <a:solidFill>
                      <a:schemeClr val="tx1"/>
                    </a:solidFill>
                    <a:latin typeface="Symbol" panose="05050102010706020507" pitchFamily="18" charset="2"/>
                    <a:cs typeface="Times New Roman" panose="02020603050405020304" pitchFamily="18" charset="0"/>
                  </a:rPr>
                  <a:t>-</a:t>
                </a:r>
                <a:r>
                  <a:rPr lang="en-US" sz="20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factor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685801"/>
                <a:ext cx="8229600" cy="1104900"/>
              </a:xfrm>
              <a:prstGeom prst="rect">
                <a:avLst/>
              </a:prstGeom>
              <a:blipFill>
                <a:blip r:embed="rId3"/>
                <a:stretch>
                  <a:fillRect l="-741" t="-2762" b="-77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Object 10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1604624"/>
              </p:ext>
            </p:extLst>
          </p:nvPr>
        </p:nvGraphicFramePr>
        <p:xfrm>
          <a:off x="2755900" y="3041650"/>
          <a:ext cx="3633788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47" name="Equation" r:id="rId4" imgW="5232240" imgH="507960" progId="Equation.DSMT4">
                  <p:embed/>
                </p:oleObj>
              </mc:Choice>
              <mc:Fallback>
                <p:oleObj name="Equation" r:id="rId4" imgW="5232240" imgH="507960" progId="Equation.DSMT4">
                  <p:embed/>
                  <p:pic>
                    <p:nvPicPr>
                      <p:cNvPr id="3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5900" y="3041650"/>
                        <a:ext cx="3633788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832592"/>
            <a:ext cx="8229600" cy="106300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Recall:</a:t>
            </a:r>
          </a:p>
          <a:p>
            <a:pPr>
              <a:spcBef>
                <a:spcPts val="600"/>
              </a:spcBef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We earlier discussed the following model that is useful for modeling </a:t>
            </a:r>
            <a:r>
              <a:rPr lang="en-US" sz="2000" b="1" i="1" dirty="0">
                <a:latin typeface="Arial" pitchFamily="34" charset="0"/>
                <a:cs typeface="Arial" pitchFamily="34" charset="0"/>
              </a:rPr>
              <a:t>seasonal data with a trend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3632473"/>
            <a:ext cx="8229600" cy="9694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We referred to it as the </a:t>
            </a:r>
            <a:r>
              <a:rPr lang="en-US" sz="2000" b="1" i="1" dirty="0">
                <a:latin typeface="Arial" pitchFamily="34" charset="0"/>
                <a:cs typeface="Arial" pitchFamily="34" charset="0"/>
              </a:rPr>
              <a:t>airline model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For obvious reasons!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7200" y="4463296"/>
                <a:ext cx="8229600" cy="146760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0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Note: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The airline </a:t>
                </a: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m</a:t>
                </a:r>
                <a:r>
                  <a:rPr lang="en-US" sz="2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odel allows for </a:t>
                </a:r>
                <a:r>
                  <a:rPr lang="en-US" sz="2000" b="1" i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stationary components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To</a:t>
                </a:r>
                <a:r>
                  <a:rPr lang="en-US" sz="2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find these, we transform to find</a:t>
                </a:r>
                <a:br>
                  <a:rPr lang="en-US" sz="20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1−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𝐵</m:t>
                        </m:r>
                      </m:e>
                    </m:d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12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463296"/>
                <a:ext cx="8229600" cy="1467604"/>
              </a:xfrm>
              <a:prstGeom prst="rect">
                <a:avLst/>
              </a:prstGeom>
              <a:blipFill>
                <a:blip r:embed="rId6"/>
                <a:stretch>
                  <a:fillRect l="-741" t="-1660" b="-8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293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build="p" bldLvl="2"/>
      <p:bldP spid="5" grpId="0" build="p" bldLvl="2"/>
      <p:bldP spid="6" grpId="0" build="p" bldLvl="2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C5021F8-3961-4342-AB46-A15FFC7153F0}"/>
              </a:ext>
            </a:extLst>
          </p:cNvPr>
          <p:cNvSpPr txBox="1"/>
          <p:nvPr/>
        </p:nvSpPr>
        <p:spPr>
          <a:xfrm>
            <a:off x="457200" y="5520854"/>
            <a:ext cx="8229600" cy="7493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Trend has been removed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12 month seasonal behavior remains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600200"/>
            <a:ext cx="8229600" cy="13752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Using</a:t>
            </a:r>
            <a:r>
              <a:rPr lang="en-US" sz="2000" b="1" dirty="0">
                <a:solidFill>
                  <a:srgbClr val="0082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>
                <a:solidFill>
                  <a:srgbClr val="008200"/>
                </a:solidFill>
                <a:latin typeface="Arial" pitchFamily="34" charset="0"/>
                <a:cs typeface="Arial" pitchFamily="34" charset="0"/>
              </a:rPr>
              <a:t>tswge</a:t>
            </a:r>
            <a:r>
              <a:rPr lang="en-US" sz="2000" b="1" dirty="0">
                <a:solidFill>
                  <a:srgbClr val="0082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to transform log airline data (lair) to remove seasonal and ARIMA components</a:t>
            </a:r>
          </a:p>
          <a:p>
            <a:pPr>
              <a:spcBef>
                <a:spcPts val="600"/>
              </a:spcBef>
            </a:pP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#Difference the data</a:t>
            </a:r>
          </a:p>
          <a:p>
            <a:pPr>
              <a:spcBef>
                <a:spcPts val="600"/>
              </a:spcBef>
            </a:pP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d1=</a:t>
            </a:r>
            <a:r>
              <a:rPr lang="en-US" sz="2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artrans.wge</a:t>
            </a: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lair,phi.tr</a:t>
            </a:r>
            <a:r>
              <a:rPr lang="en-US" sz="2000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5374B7-8F83-394C-AC19-3BA64858D4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93" r="50809" b="53548"/>
          <a:stretch/>
        </p:blipFill>
        <p:spPr>
          <a:xfrm>
            <a:off x="1524000" y="3389772"/>
            <a:ext cx="2413000" cy="21619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0A9B6C-4582-CC4D-B6D2-B55A1D2212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47" t="2597" r="1302" b="54789"/>
          <a:stretch/>
        </p:blipFill>
        <p:spPr>
          <a:xfrm>
            <a:off x="5263697" y="3407785"/>
            <a:ext cx="2401207" cy="20863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D9F529-D575-1E46-A7AC-405EDC06A0AD}"/>
              </a:ext>
            </a:extLst>
          </p:cNvPr>
          <p:cNvSpPr txBox="1"/>
          <p:nvPr/>
        </p:nvSpPr>
        <p:spPr>
          <a:xfrm>
            <a:off x="1524000" y="3049709"/>
            <a:ext cx="2768600" cy="4308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b="1" dirty="0">
                <a:latin typeface="Arial" pitchFamily="34" charset="0"/>
                <a:cs typeface="Arial" pitchFamily="34" charset="0"/>
              </a:rPr>
              <a:t>Differenced data (d1)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ECA707-4A2D-FE4E-ADCA-2BB3E6FACF04}"/>
              </a:ext>
            </a:extLst>
          </p:cNvPr>
          <p:cNvSpPr txBox="1"/>
          <p:nvPr/>
        </p:nvSpPr>
        <p:spPr>
          <a:xfrm>
            <a:off x="5130800" y="2993574"/>
            <a:ext cx="2971800" cy="4308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b="1" dirty="0">
                <a:latin typeface="Arial" pitchFamily="34" charset="0"/>
                <a:cs typeface="Arial" pitchFamily="34" charset="0"/>
              </a:rPr>
              <a:t>Sample autocorrelations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Transform to Stationarity</a:t>
            </a:r>
          </a:p>
        </p:txBody>
      </p:sp>
    </p:spTree>
    <p:extLst>
      <p:ext uri="{BB962C8B-B14F-4D97-AF65-F5344CB8AC3E}">
        <p14:creationId xmlns:p14="http://schemas.microsoft.com/office/powerpoint/2010/main" val="2285503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6" grpId="0"/>
      <p:bldP spid="7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50386" b="54029"/>
          <a:stretch/>
        </p:blipFill>
        <p:spPr>
          <a:xfrm>
            <a:off x="4933294" y="2645513"/>
            <a:ext cx="2433739" cy="22506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50559" b="51606"/>
          <a:stretch/>
        </p:blipFill>
        <p:spPr>
          <a:xfrm>
            <a:off x="1584302" y="2659879"/>
            <a:ext cx="2425270" cy="2369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55274" y="2380117"/>
            <a:ext cx="2629503" cy="4308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b="1" dirty="0">
                <a:latin typeface="Arial" pitchFamily="34" charset="0"/>
                <a:cs typeface="Arial" pitchFamily="34" charset="0"/>
              </a:rPr>
              <a:t>(1-</a:t>
            </a:r>
            <a:r>
              <a:rPr lang="en-US" b="1" i="1" dirty="0">
                <a:latin typeface="Arial" pitchFamily="34" charset="0"/>
                <a:cs typeface="Arial" pitchFamily="34" charset="0"/>
              </a:rPr>
              <a:t>B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)(1-</a:t>
            </a:r>
            <a:r>
              <a:rPr lang="en-US" b="1" i="1" dirty="0">
                <a:latin typeface="Arial" pitchFamily="34" charset="0"/>
                <a:cs typeface="Arial" pitchFamily="34" charset="0"/>
              </a:rPr>
              <a:t>B</a:t>
            </a:r>
            <a:r>
              <a:rPr lang="en-US" b="1" baseline="30000" dirty="0">
                <a:latin typeface="Arial" pitchFamily="34" charset="0"/>
                <a:cs typeface="Arial" pitchFamily="34" charset="0"/>
              </a:rPr>
              <a:t>12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)</a:t>
            </a:r>
            <a:r>
              <a:rPr lang="en-US" b="1" i="1" dirty="0" err="1">
                <a:latin typeface="Arial" pitchFamily="34" charset="0"/>
                <a:cs typeface="Arial" pitchFamily="34" charset="0"/>
              </a:rPr>
              <a:t>X</a:t>
            </a:r>
            <a:r>
              <a:rPr lang="en-US" b="1" i="1" baseline="-25000" dirty="0" err="1">
                <a:latin typeface="Arial" pitchFamily="34" charset="0"/>
                <a:cs typeface="Arial" pitchFamily="34" charset="0"/>
              </a:rPr>
              <a:t>t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(d1.12)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29061" y="2365622"/>
            <a:ext cx="2967139" cy="4308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b="1" dirty="0">
                <a:latin typeface="Arial" pitchFamily="34" charset="0"/>
                <a:cs typeface="Arial" pitchFamily="34" charset="0"/>
              </a:rPr>
              <a:t>Sample autocorrelations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5300" y="5011080"/>
            <a:ext cx="8191500" cy="12010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Appears to be stationary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No trending or seasonality present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We will find a stationary model for this realization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EA2C0B-B674-B440-A97D-86D806D385F1}"/>
              </a:ext>
            </a:extLst>
          </p:cNvPr>
          <p:cNvSpPr/>
          <p:nvPr/>
        </p:nvSpPr>
        <p:spPr>
          <a:xfrm>
            <a:off x="457200" y="1602000"/>
            <a:ext cx="8229600" cy="72327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Transform differenced data with “seasonal difference”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d1.12=</a:t>
            </a:r>
            <a:r>
              <a:rPr lang="en-US" b="1" dirty="0" err="1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artrans.wge</a:t>
            </a:r>
            <a:r>
              <a:rPr lang="en-US" b="1" dirty="0">
                <a:solidFill>
                  <a:srgbClr val="0082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(d1,phi.tr=c(0,0,0,0,0,0,0,0,0,0,0,1))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0"/>
              </a:spcBef>
            </a:pPr>
            <a:r>
              <a:rPr lang="en-US" sz="3200" dirty="0">
                <a:ea typeface="+mn-ea"/>
                <a:cs typeface="Arial" pitchFamily="34" charset="0"/>
              </a:rPr>
              <a:t>Differenced Data Transformed by (1-</a:t>
            </a:r>
            <a:r>
              <a:rPr lang="en-US" sz="3200" i="1" dirty="0">
                <a:ea typeface="+mn-ea"/>
                <a:cs typeface="Arial" pitchFamily="34" charset="0"/>
              </a:rPr>
              <a:t>B</a:t>
            </a:r>
            <a:r>
              <a:rPr lang="en-US" sz="3200" baseline="30000" dirty="0">
                <a:ea typeface="+mn-ea"/>
                <a:cs typeface="Arial" pitchFamily="34" charset="0"/>
              </a:rPr>
              <a:t>12</a:t>
            </a:r>
            <a:r>
              <a:rPr lang="en-US" sz="3200" dirty="0">
                <a:ea typeface="+mn-ea"/>
                <a:cs typeface="Arial" pitchFamily="34" charset="0"/>
              </a:rPr>
              <a:t>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099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34"/>
  <p:tag name="MMPROD_UIDATA" val="&lt;database version=&quot;11.0&quot;&gt;&lt;object type=&quot;1&quot; unique_id=&quot;10001&quot;&gt;&lt;object type=&quot;2&quot; unique_id=&quot;47998&quot;&gt;&lt;object type=&quot;3&quot; unique_id=&quot;47999&quot;&gt;&lt;property id=&quot;20148&quot; value=&quot;5&quot;/&gt;&lt;property id=&quot;20300&quot; value=&quot;Slide 1 - &amp;quot;Insert Title Here&amp;quot;&quot;/&gt;&lt;property id=&quot;20307&quot; value=&quot;269&quot;/&gt;&lt;/object&gt;&lt;object type=&quot;3&quot; unique_id=&quot;48000&quot;&gt;&lt;property id=&quot;20148&quot; value=&quot;5&quot;/&gt;&lt;property id=&quot;20300&quot; value=&quot;Slide 2 - &amp;quot;Header&amp;quot;&quot;/&gt;&lt;property id=&quot;20307&quot; value=&quot;266&quot;/&gt;&lt;/object&gt;&lt;object type=&quot;3&quot; unique_id=&quot;48001&quot;&gt;&lt;property id=&quot;20148&quot; value=&quot;5&quot;/&gt;&lt;property id=&quot;20300&quot; value=&quot;Slide 7&quot;/&gt;&lt;property id=&quot;20307&quot; value=&quot;267&quot;/&gt;&lt;/object&gt;&lt;object type=&quot;3&quot; unique_id=&quot;48032&quot;&gt;&lt;property id=&quot;20148&quot; value=&quot;5&quot;/&gt;&lt;property id=&quot;20300&quot; value=&quot;Slide 3&quot;/&gt;&lt;property id=&quot;20307&quot; value=&quot;270&quot;/&gt;&lt;/object&gt;&lt;object type=&quot;3&quot; unique_id=&quot;48033&quot;&gt;&lt;property id=&quot;20148&quot; value=&quot;5&quot;/&gt;&lt;property id=&quot;20300&quot; value=&quot;Slide 4&quot;/&gt;&lt;property id=&quot;20307&quot; value=&quot;271&quot;/&gt;&lt;/object&gt;&lt;object type=&quot;3&quot; unique_id=&quot;48034&quot;&gt;&lt;property id=&quot;20148&quot; value=&quot;5&quot;/&gt;&lt;property id=&quot;20300&quot; value=&quot;Slide 5&quot;/&gt;&lt;property id=&quot;20307&quot; value=&quot;272&quot;/&gt;&lt;/object&gt;&lt;object type=&quot;3&quot; unique_id=&quot;48035&quot;&gt;&lt;property id=&quot;20148&quot; value=&quot;5&quot;/&gt;&lt;property id=&quot;20300&quot; value=&quot;Slide 6&quot;/&gt;&lt;property id=&quot;20307&quot; value=&quot;273&quot;/&gt;&lt;/object&gt;&lt;/object&gt;&lt;object type=&quot;8&quot; unique_id=&quot;48006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1_Body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8906</TotalTime>
  <Words>7926</Words>
  <Application>Microsoft Office PowerPoint</Application>
  <PresentationFormat>On-screen Show (4:3)</PresentationFormat>
  <Paragraphs>984</Paragraphs>
  <Slides>150</Slides>
  <Notes>39</Notes>
  <HiddenSlides>5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150</vt:i4>
      </vt:variant>
    </vt:vector>
  </HeadingPairs>
  <TitlesOfParts>
    <vt:vector size="158" baseType="lpstr">
      <vt:lpstr>Arial</vt:lpstr>
      <vt:lpstr>Calibri</vt:lpstr>
      <vt:lpstr>Cambria Math</vt:lpstr>
      <vt:lpstr>Courier New</vt:lpstr>
      <vt:lpstr>Symbol</vt:lpstr>
      <vt:lpstr>Times New Roman</vt:lpstr>
      <vt:lpstr>1_Body Slides</vt:lpstr>
      <vt:lpstr>Equation</vt:lpstr>
      <vt:lpstr>ARIMA | Model ID</vt:lpstr>
      <vt:lpstr>Model ID for ARIMA(p, d, q) Models</vt:lpstr>
      <vt:lpstr>Properties of ARIMA Models</vt:lpstr>
      <vt:lpstr>Recall the Issues with Parameter Estimation in Stationary Models with Roots Close to the Unit Circle</vt:lpstr>
      <vt:lpstr>Model ID in Nonstationary Case:  General Comments</vt:lpstr>
      <vt:lpstr>Key Point</vt:lpstr>
      <vt:lpstr>PowerPoint Presentation</vt:lpstr>
      <vt:lpstr>ARIMA | Dow Jones  Example Part 1</vt:lpstr>
      <vt:lpstr>Dow Jones Data</vt:lpstr>
      <vt:lpstr>Dow Jones Data</vt:lpstr>
      <vt:lpstr>PowerPoint Presentation</vt:lpstr>
      <vt:lpstr>ARIMA Box-Jenkins  Model ID Procedure</vt:lpstr>
      <vt:lpstr>Classical Box-Jenkins Procedure* for Including a Unit Root in the Model</vt:lpstr>
      <vt:lpstr>A Model with a Unit Root</vt:lpstr>
      <vt:lpstr>Steps for Obtaining an  ARIMA(p,d,q) Model</vt:lpstr>
      <vt:lpstr>PowerPoint Presentation</vt:lpstr>
      <vt:lpstr>Example 1</vt:lpstr>
      <vt:lpstr>Model with a Unit Root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2</vt:lpstr>
      <vt:lpstr>PowerPoint Presentation</vt:lpstr>
      <vt:lpstr>tswge demo</vt:lpstr>
      <vt:lpstr>PowerPoint Presentation</vt:lpstr>
      <vt:lpstr>Comments about ARIMA Models</vt:lpstr>
      <vt:lpstr>Comments about ARIMA Models</vt:lpstr>
      <vt:lpstr>PowerPoint Presentation</vt:lpstr>
      <vt:lpstr>Review of Forecasts for ARIMA Models</vt:lpstr>
      <vt:lpstr>Forecasting with the ARIMA(2,1,0) Model</vt:lpstr>
      <vt:lpstr>Forecasting with the ARIMA(2,2,0) Model</vt:lpstr>
      <vt:lpstr>PowerPoint Presentation</vt:lpstr>
      <vt:lpstr>ARIMA | Dow Jones  Example Part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More General Approach to ARIMA Model ID</vt:lpstr>
      <vt:lpstr>A More General Approach  for Detecting Nonstationarities</vt:lpstr>
      <vt:lpstr>A More General Approach  for Detecting Nonstationarities</vt:lpstr>
      <vt:lpstr>PowerPoint Presentation</vt:lpstr>
      <vt:lpstr>Tiao/Tsay and Overfit Tables</vt:lpstr>
      <vt:lpstr>PowerPoint Presentation</vt:lpstr>
      <vt:lpstr>Recall: ARIMA(2,1,0) Model </vt:lpstr>
      <vt:lpstr>Overfit Tables for ARIMA(2,1,0) Data</vt:lpstr>
      <vt:lpstr>Recall for ARIMA(2,1,0) Data</vt:lpstr>
      <vt:lpstr>Modeling the ARIMA(2,1,0)  Data using Overfitting</vt:lpstr>
      <vt:lpstr>PowerPoint Presentation</vt:lpstr>
      <vt:lpstr>Overfit Factor Tables</vt:lpstr>
      <vt:lpstr>PowerPoint Presentation</vt:lpstr>
      <vt:lpstr>A Model with 2 Unit Roots</vt:lpstr>
      <vt:lpstr>Overfit Tables for ARIMA(2,2,0) Data</vt:lpstr>
      <vt:lpstr>No Factors near 1-B ?</vt:lpstr>
      <vt:lpstr>Recall for ARIMA(2,2,0) Data</vt:lpstr>
      <vt:lpstr>PowerPoint Presentation</vt:lpstr>
      <vt:lpstr>ARIMA |  Comments about Unit Roots</vt:lpstr>
      <vt:lpstr>Comments about Unit Roots  (ARIMA Models)</vt:lpstr>
      <vt:lpstr>PowerPoint Presentation</vt:lpstr>
      <vt:lpstr>Dicky-Fuller Test</vt:lpstr>
      <vt:lpstr>Testing for Unit Roots</vt:lpstr>
      <vt:lpstr>A Problem with the Dicky-Fuller Tests</vt:lpstr>
      <vt:lpstr>Mini-Simulation</vt:lpstr>
      <vt:lpstr>Comments on Simulation Results</vt:lpstr>
      <vt:lpstr>PowerPoint Presentation</vt:lpstr>
      <vt:lpstr>Model ID for  Strictly Seasonal Models</vt:lpstr>
      <vt:lpstr>Model Identification  for Seasonal Models</vt:lpstr>
      <vt:lpstr>Recall: Seasonal Models</vt:lpstr>
      <vt:lpstr>Model Identification  for Seasonal Models</vt:lpstr>
      <vt:lpstr>Recall: Seasonal Factor Table, s = 4</vt:lpstr>
      <vt:lpstr>Based on the Factor Tables</vt:lpstr>
      <vt:lpstr>Finding a Final Model</vt:lpstr>
      <vt:lpstr>PowerPoint Presentation</vt:lpstr>
      <vt:lpstr>Model ID for  More General Seasonal Models</vt:lpstr>
      <vt:lpstr>Fitting More General Seasonal Models</vt:lpstr>
      <vt:lpstr>Simulated Seasonal Data</vt:lpstr>
      <vt:lpstr>PowerPoint Presentation</vt:lpstr>
      <vt:lpstr>Factor Table for AR(17)  Fit to Data on Previous Slide</vt:lpstr>
      <vt:lpstr>Based on Overfit Tables</vt:lpstr>
      <vt:lpstr>Using tswge to Model  the Transformed Data</vt:lpstr>
      <vt:lpstr>Using tswge to Model  the Transformed Data</vt:lpstr>
      <vt:lpstr>Using tswge to Model  the Transformed Data</vt:lpstr>
      <vt:lpstr>Final Model</vt:lpstr>
      <vt:lpstr>PowerPoint Presentation</vt:lpstr>
      <vt:lpstr>Review of Forecasting  with Seasonal Models</vt:lpstr>
      <vt:lpstr>Forecasting with the Seasonal Model</vt:lpstr>
      <vt:lpstr>Forecasts: Last 36 Values</vt:lpstr>
      <vt:lpstr>PowerPoint Presentation</vt:lpstr>
      <vt:lpstr>Seasonal Models | Example</vt:lpstr>
      <vt:lpstr>Example: Airline Data</vt:lpstr>
      <vt:lpstr>PowerPoint Presentation</vt:lpstr>
      <vt:lpstr>Notes</vt:lpstr>
      <vt:lpstr>PowerPoint Presentation</vt:lpstr>
      <vt:lpstr>Transform to Stationarity</vt:lpstr>
      <vt:lpstr>Differenced Data Transformed by (1-B12)</vt:lpstr>
      <vt:lpstr>Finding a Final Model  for the (log) Airline Data</vt:lpstr>
      <vt:lpstr>Final Model for (log) Airline Data</vt:lpstr>
      <vt:lpstr>Comments</vt:lpstr>
      <vt:lpstr>PowerPoint Presentation</vt:lpstr>
      <vt:lpstr>Seasonal Models | Example</vt:lpstr>
      <vt:lpstr>Pennsylvania Monthly  Temperature Data</vt:lpstr>
      <vt:lpstr>Pennsylvania Monthly  Temperature Data</vt:lpstr>
      <vt:lpstr>PowerPoint Presentation</vt:lpstr>
      <vt:lpstr>Factor Tables for  Pennsylvania Temperature Data</vt:lpstr>
      <vt:lpstr>We Transform the Data by Y_t=(1-1.732B+B^2 ) X_t</vt:lpstr>
      <vt:lpstr>Final Model</vt:lpstr>
      <vt:lpstr>Notes</vt:lpstr>
      <vt:lpstr>Key Point</vt:lpstr>
      <vt:lpstr>PowerPoint Presentation</vt:lpstr>
      <vt:lpstr>Signal + Noise Models | Testing for Trend</vt:lpstr>
      <vt:lpstr>Fitting Signal-Plus-Noise Models</vt:lpstr>
      <vt:lpstr>Deterministic Signal-Plus-Noise Models</vt:lpstr>
      <vt:lpstr>Testing for Linear Trend</vt:lpstr>
      <vt:lpstr>PowerPoint Presentation</vt:lpstr>
      <vt:lpstr>Conclusion</vt:lpstr>
      <vt:lpstr>Obviously the Residuals Are Correlated</vt:lpstr>
      <vt:lpstr>Was This Just a Fluke?</vt:lpstr>
      <vt:lpstr>PowerPoint Presentation</vt:lpstr>
      <vt:lpstr>Mini-Simulation</vt:lpstr>
      <vt:lpstr>Mini-Simulation: Using Regression</vt:lpstr>
      <vt:lpstr>Realizations from X_t=0+0∗t+Z_t where Z_t satisfies Z_t-.95Z_(t-1)=a_t</vt:lpstr>
      <vt:lpstr>Comments on Simulation Results</vt:lpstr>
      <vt:lpstr>PowerPoint Presentation</vt:lpstr>
      <vt:lpstr>PowerPoint Presentation</vt:lpstr>
      <vt:lpstr>Forecasting and False Trend</vt:lpstr>
      <vt:lpstr>PowerPoint Presentation</vt:lpstr>
      <vt:lpstr>Clearly We Need  a Better Way to Test for Trend!</vt:lpstr>
      <vt:lpstr>PowerPoint Presentation</vt:lpstr>
      <vt:lpstr>Cochrane-Orcutt Method</vt:lpstr>
      <vt:lpstr>Cochrane-Orcutt Method</vt:lpstr>
      <vt:lpstr>Logic behind the  Cochrane-Orcutt Method</vt:lpstr>
      <vt:lpstr>Cochrane-Orcutt Test</vt:lpstr>
      <vt:lpstr>PowerPoint Presentation</vt:lpstr>
      <vt:lpstr>Cochrane-Orcutt in R  (Orcutt Package)</vt:lpstr>
      <vt:lpstr>Cochrane-Orcutt Test  in R (in Orcutt Package)</vt:lpstr>
      <vt:lpstr>Mini-Simulation: Using Cochran-Orcutt</vt:lpstr>
      <vt:lpstr>More Extensive Cochrane-Orcutt  Simulation Results</vt:lpstr>
      <vt:lpstr>Comments about Inflated  Rejection Rates</vt:lpstr>
      <vt:lpstr>Testing for Trend: Summary</vt:lpstr>
      <vt:lpstr>PowerPoint Presentation</vt:lpstr>
      <vt:lpstr>Bonus Material</vt:lpstr>
      <vt:lpstr>Bootstrap Method</vt:lpstr>
      <vt:lpstr>Simulation Results</vt:lpstr>
      <vt:lpstr>Final Remarks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Southern Methodist University</dc:title>
  <dc:subject/>
  <dc:creator>Administrator</dc:creator>
  <cp:keywords/>
  <dc:description/>
  <cp:lastModifiedBy>Windows User</cp:lastModifiedBy>
  <cp:revision>731</cp:revision>
  <dcterms:created xsi:type="dcterms:W3CDTF">2016-03-21T14:12:59Z</dcterms:created>
  <dcterms:modified xsi:type="dcterms:W3CDTF">2020-03-10T00:20:30Z</dcterms:modified>
  <cp:category/>
</cp:coreProperties>
</file>